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4"/>
  </p:sldMasterIdLst>
  <p:notesMasterIdLst>
    <p:notesMasterId r:id="rId45"/>
  </p:notesMasterIdLst>
  <p:handoutMasterIdLst>
    <p:handoutMasterId r:id="rId46"/>
  </p:handoutMasterIdLst>
  <p:sldIdLst>
    <p:sldId id="2561" r:id="rId5"/>
    <p:sldId id="2562" r:id="rId6"/>
    <p:sldId id="2563" r:id="rId7"/>
    <p:sldId id="2564" r:id="rId8"/>
    <p:sldId id="2565" r:id="rId9"/>
    <p:sldId id="2566" r:id="rId10"/>
    <p:sldId id="2567" r:id="rId11"/>
    <p:sldId id="2605" r:id="rId12"/>
    <p:sldId id="2568" r:id="rId13"/>
    <p:sldId id="2606" r:id="rId14"/>
    <p:sldId id="2573" r:id="rId15"/>
    <p:sldId id="2574" r:id="rId16"/>
    <p:sldId id="2575" r:id="rId17"/>
    <p:sldId id="2576" r:id="rId18"/>
    <p:sldId id="2577" r:id="rId19"/>
    <p:sldId id="2578" r:id="rId20"/>
    <p:sldId id="2579" r:id="rId21"/>
    <p:sldId id="2580" r:id="rId22"/>
    <p:sldId id="2581" r:id="rId23"/>
    <p:sldId id="2582" r:id="rId24"/>
    <p:sldId id="2583" r:id="rId25"/>
    <p:sldId id="2584" r:id="rId26"/>
    <p:sldId id="2585" r:id="rId27"/>
    <p:sldId id="2586" r:id="rId28"/>
    <p:sldId id="2587" r:id="rId29"/>
    <p:sldId id="2588" r:id="rId30"/>
    <p:sldId id="2589" r:id="rId31"/>
    <p:sldId id="2590" r:id="rId32"/>
    <p:sldId id="2591" r:id="rId33"/>
    <p:sldId id="2592" r:id="rId34"/>
    <p:sldId id="2593" r:id="rId35"/>
    <p:sldId id="2594" r:id="rId36"/>
    <p:sldId id="2595" r:id="rId37"/>
    <p:sldId id="2596" r:id="rId38"/>
    <p:sldId id="2597" r:id="rId39"/>
    <p:sldId id="2598" r:id="rId40"/>
    <p:sldId id="2599" r:id="rId41"/>
    <p:sldId id="2600" r:id="rId42"/>
    <p:sldId id="2601" r:id="rId43"/>
    <p:sldId id="260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I Tools for CAs Setting Up Global Capability Centers (GCCs) in India" id="{BF9DAAA5-D193-452A-894E-E0BCC336175D}">
          <p14:sldIdLst>
            <p14:sldId id="2561"/>
            <p14:sldId id="2562"/>
          </p14:sldIdLst>
        </p14:section>
        <p14:section name="Introduction to AI: Key Concepts for CAs" id="{02696584-A57F-4165-AAF3-8BA9055A91D9}">
          <p14:sldIdLst>
            <p14:sldId id="2563"/>
            <p14:sldId id="2564"/>
            <p14:sldId id="2565"/>
            <p14:sldId id="2566"/>
            <p14:sldId id="2567"/>
            <p14:sldId id="2605"/>
          </p14:sldIdLst>
        </p14:section>
        <p14:section name="Why Embrace AI in Accounting and GCCs?" id="{565051C4-DD43-43F1-94A6-F2D781A5076E}">
          <p14:sldIdLst>
            <p14:sldId id="2568"/>
            <p14:sldId id="2606"/>
          </p14:sldIdLst>
        </p14:section>
        <p14:section name="AI Assistants and LLMs: New Age “Team Members”" id="{592B32BB-19BF-4094-9A7B-5C248C6CD1AD}">
          <p14:sldIdLst>
            <p14:sldId id="2573"/>
            <p14:sldId id="2574"/>
            <p14:sldId id="2575"/>
            <p14:sldId id="2576"/>
            <p14:sldId id="2577"/>
          </p14:sldIdLst>
        </p14:section>
        <p14:section name="Automating Bookkeeping &amp; Data Entry" id="{D120B7EA-7DC3-4CB4-B7E0-A44CF03BCAB7}">
          <p14:sldIdLst>
            <p14:sldId id="2578"/>
            <p14:sldId id="2579"/>
            <p14:sldId id="2580"/>
            <p14:sldId id="2581"/>
            <p14:sldId id="2582"/>
          </p14:sldIdLst>
        </p14:section>
        <p14:section name="AI in Auditing and Compliance" id="{BEF11A88-59ED-4C6F-87B6-0E41F678A271}">
          <p14:sldIdLst>
            <p14:sldId id="2583"/>
            <p14:sldId id="2584"/>
            <p14:sldId id="2585"/>
            <p14:sldId id="2586"/>
            <p14:sldId id="2587"/>
          </p14:sldIdLst>
        </p14:section>
        <p14:section name="AI for Tax Compliance and Planning" id="{37D05FA3-3E15-40F7-B8E1-7365F9E61540}">
          <p14:sldIdLst>
            <p14:sldId id="2588"/>
            <p14:sldId id="2589"/>
            <p14:sldId id="2590"/>
            <p14:sldId id="2591"/>
            <p14:sldId id="2592"/>
          </p14:sldIdLst>
        </p14:section>
        <p14:section name="AI for Financial Analysis and Forecasting" id="{C35F2549-1D06-4DEC-8D42-E598B4BCE95F}">
          <p14:sldIdLst>
            <p14:sldId id="2593"/>
            <p14:sldId id="2594"/>
            <p14:sldId id="2595"/>
            <p14:sldId id="2596"/>
            <p14:sldId id="2597"/>
          </p14:sldIdLst>
        </p14:section>
        <p14:section name="AI-Powered Productivity Tools (Copilots in Office)" id="{5AC6ED9E-C2E9-4256-B69A-0E8A71B0C9B4}">
          <p14:sldIdLst>
            <p14:sldId id="2598"/>
            <p14:sldId id="2599"/>
            <p14:sldId id="2600"/>
            <p14:sldId id="2601"/>
          </p14:sldIdLst>
        </p14:section>
        <p14:section name="Conclusion" id="{37A9AE07-1270-4133-AAD1-2CFC14653DA6}">
          <p14:sldIdLst>
            <p14:sldId id="2602"/>
          </p14:sldIdLst>
        </p14:section>
      </p14:sectionLst>
    </p:ex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258C3B-031B-4DD9-AACC-E357A193EF0A}" v="2" dt="2025-06-26T09:00:24.4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37758" autoAdjust="0"/>
  </p:normalViewPr>
  <p:slideViewPr>
    <p:cSldViewPr snapToGrid="0">
      <p:cViewPr varScale="1">
        <p:scale>
          <a:sx n="17" d="100"/>
          <a:sy n="17" d="100"/>
        </p:scale>
        <p:origin x="1808" y="244"/>
      </p:cViewPr>
      <p:guideLst>
        <p:guide orient="horz" pos="3360"/>
        <p:guide pos="3840"/>
      </p:guideLst>
    </p:cSldViewPr>
  </p:slideViewPr>
  <p:outlineViewPr>
    <p:cViewPr>
      <p:scale>
        <a:sx n="33" d="100"/>
        <a:sy n="33" d="100"/>
      </p:scale>
      <p:origin x="0" y="-12672"/>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5CE027-E003-4FDC-A1AB-7574E18AABD2}"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001"/>
        </a:p>
      </dgm:t>
    </dgm:pt>
    <dgm:pt modelId="{01627830-2039-4BF3-B9EE-E9BEF0ED828C}">
      <dgm:prSet phldrT="[Text]"/>
      <dgm:spPr/>
      <dgm:t>
        <a:bodyPr/>
        <a:lstStyle/>
        <a:p>
          <a:pPr>
            <a:lnSpc>
              <a:spcPct val="100000"/>
            </a:lnSpc>
            <a:defRPr cap="all"/>
          </a:pPr>
          <a:r>
            <a:rPr lang="en-US"/>
            <a:t>Efficiency &amp; Automation</a:t>
          </a:r>
          <a:endParaRPr lang="en-001"/>
        </a:p>
      </dgm:t>
    </dgm:pt>
    <dgm:pt modelId="{19FAE4A5-7B3F-4443-A097-0CF172F350F4}" type="parTrans" cxnId="{69338993-6230-4455-9FA8-CABF311D2695}">
      <dgm:prSet/>
      <dgm:spPr/>
      <dgm:t>
        <a:bodyPr/>
        <a:lstStyle/>
        <a:p>
          <a:endParaRPr lang="en-001"/>
        </a:p>
      </dgm:t>
    </dgm:pt>
    <dgm:pt modelId="{D7EA0FB9-372C-4115-AD77-C8B1A7021974}" type="sibTrans" cxnId="{69338993-6230-4455-9FA8-CABF311D2695}">
      <dgm:prSet/>
      <dgm:spPr/>
      <dgm:t>
        <a:bodyPr/>
        <a:lstStyle/>
        <a:p>
          <a:endParaRPr lang="en-001"/>
        </a:p>
      </dgm:t>
    </dgm:pt>
    <dgm:pt modelId="{A9CD93D6-7B2E-48AC-B95B-B7A87C290F71}">
      <dgm:prSet phldrT="[Text]"/>
      <dgm:spPr/>
      <dgm:t>
        <a:bodyPr/>
        <a:lstStyle/>
        <a:p>
          <a:pPr>
            <a:lnSpc>
              <a:spcPct val="100000"/>
            </a:lnSpc>
            <a:defRPr cap="all"/>
          </a:pPr>
          <a:r>
            <a:rPr lang="en-US"/>
            <a:t>Improved Accuracy</a:t>
          </a:r>
          <a:endParaRPr lang="en-001"/>
        </a:p>
      </dgm:t>
    </dgm:pt>
    <dgm:pt modelId="{365AA920-616E-4ABB-B341-34B52D0B6C1B}" type="parTrans" cxnId="{0F8EF8EA-392C-4A99-86CB-957FCBB8CDE6}">
      <dgm:prSet/>
      <dgm:spPr/>
      <dgm:t>
        <a:bodyPr/>
        <a:lstStyle/>
        <a:p>
          <a:endParaRPr lang="en-001"/>
        </a:p>
      </dgm:t>
    </dgm:pt>
    <dgm:pt modelId="{5FCA380F-448D-4B54-B0E1-6D1006810C65}" type="sibTrans" cxnId="{0F8EF8EA-392C-4A99-86CB-957FCBB8CDE6}">
      <dgm:prSet/>
      <dgm:spPr/>
      <dgm:t>
        <a:bodyPr/>
        <a:lstStyle/>
        <a:p>
          <a:endParaRPr lang="en-001"/>
        </a:p>
      </dgm:t>
    </dgm:pt>
    <dgm:pt modelId="{132AF6F1-0F8D-4837-982A-CC5372009984}">
      <dgm:prSet phldrT="[Text]"/>
      <dgm:spPr/>
      <dgm:t>
        <a:bodyPr/>
        <a:lstStyle/>
        <a:p>
          <a:pPr>
            <a:lnSpc>
              <a:spcPct val="100000"/>
            </a:lnSpc>
            <a:defRPr cap="all"/>
          </a:pPr>
          <a:r>
            <a:rPr lang="en-US"/>
            <a:t>Enhanced Decision-Making</a:t>
          </a:r>
          <a:endParaRPr lang="en-001"/>
        </a:p>
      </dgm:t>
    </dgm:pt>
    <dgm:pt modelId="{D3577128-6A20-4B5A-AE0A-240C2853F92C}" type="parTrans" cxnId="{C66FA1B4-7B76-4A58-8F9C-6DF4140EBF96}">
      <dgm:prSet/>
      <dgm:spPr/>
      <dgm:t>
        <a:bodyPr/>
        <a:lstStyle/>
        <a:p>
          <a:endParaRPr lang="en-001"/>
        </a:p>
      </dgm:t>
    </dgm:pt>
    <dgm:pt modelId="{0278C226-1EF1-432C-B371-45E4F1D809AB}" type="sibTrans" cxnId="{C66FA1B4-7B76-4A58-8F9C-6DF4140EBF96}">
      <dgm:prSet/>
      <dgm:spPr/>
      <dgm:t>
        <a:bodyPr/>
        <a:lstStyle/>
        <a:p>
          <a:endParaRPr lang="en-001"/>
        </a:p>
      </dgm:t>
    </dgm:pt>
    <dgm:pt modelId="{CC4F266F-832A-4A78-8DFC-CCF0B1315BAF}">
      <dgm:prSet phldrT="[Text]"/>
      <dgm:spPr/>
      <dgm:t>
        <a:bodyPr/>
        <a:lstStyle/>
        <a:p>
          <a:pPr>
            <a:lnSpc>
              <a:spcPct val="100000"/>
            </a:lnSpc>
            <a:defRPr cap="all"/>
          </a:pPr>
          <a:r>
            <a:rPr lang="en-US" dirty="0"/>
            <a:t>Research &amp; Knowledge at Speed</a:t>
          </a:r>
          <a:endParaRPr lang="en-001" dirty="0"/>
        </a:p>
      </dgm:t>
    </dgm:pt>
    <dgm:pt modelId="{7F68137B-D0FF-41E4-924C-19A214952CEB}" type="parTrans" cxnId="{56DFAFBA-8AB3-43E4-86F6-CAC17682F861}">
      <dgm:prSet/>
      <dgm:spPr/>
      <dgm:t>
        <a:bodyPr/>
        <a:lstStyle/>
        <a:p>
          <a:endParaRPr lang="en-001"/>
        </a:p>
      </dgm:t>
    </dgm:pt>
    <dgm:pt modelId="{CB34A6DD-9ECE-448A-AAC9-BF1B43B3C719}" type="sibTrans" cxnId="{56DFAFBA-8AB3-43E4-86F6-CAC17682F861}">
      <dgm:prSet/>
      <dgm:spPr/>
      <dgm:t>
        <a:bodyPr/>
        <a:lstStyle/>
        <a:p>
          <a:endParaRPr lang="en-001"/>
        </a:p>
      </dgm:t>
    </dgm:pt>
    <dgm:pt modelId="{1E897476-857E-4FB8-9205-6D45F64F8CD8}" type="pres">
      <dgm:prSet presAssocID="{1E5CE027-E003-4FDC-A1AB-7574E18AABD2}" presName="root" presStyleCnt="0">
        <dgm:presLayoutVars>
          <dgm:dir/>
          <dgm:resizeHandles val="exact"/>
        </dgm:presLayoutVars>
      </dgm:prSet>
      <dgm:spPr/>
    </dgm:pt>
    <dgm:pt modelId="{B1055D37-CFA5-4975-9A8C-331835692939}" type="pres">
      <dgm:prSet presAssocID="{01627830-2039-4BF3-B9EE-E9BEF0ED828C}" presName="compNode" presStyleCnt="0"/>
      <dgm:spPr/>
    </dgm:pt>
    <dgm:pt modelId="{7F17952C-9B93-443B-A623-369A9444BD10}" type="pres">
      <dgm:prSet presAssocID="{01627830-2039-4BF3-B9EE-E9BEF0ED828C}" presName="iconBgRect" presStyleLbl="bgShp" presStyleIdx="0" presStyleCnt="4"/>
      <dgm:spPr/>
    </dgm:pt>
    <dgm:pt modelId="{A74415A6-5486-4072-928F-BBA3F1755BE0}" type="pres">
      <dgm:prSet presAssocID="{01627830-2039-4BF3-B9EE-E9BEF0ED828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992E8359-448B-4815-A6EF-B053EED73CDE}" type="pres">
      <dgm:prSet presAssocID="{01627830-2039-4BF3-B9EE-E9BEF0ED828C}" presName="spaceRect" presStyleCnt="0"/>
      <dgm:spPr/>
    </dgm:pt>
    <dgm:pt modelId="{EAD3D31B-8302-4D95-9C7B-DE2C0F7664E0}" type="pres">
      <dgm:prSet presAssocID="{01627830-2039-4BF3-B9EE-E9BEF0ED828C}" presName="textRect" presStyleLbl="revTx" presStyleIdx="0" presStyleCnt="4">
        <dgm:presLayoutVars>
          <dgm:chMax val="1"/>
          <dgm:chPref val="1"/>
        </dgm:presLayoutVars>
      </dgm:prSet>
      <dgm:spPr/>
    </dgm:pt>
    <dgm:pt modelId="{D387D43B-60CC-4506-AB7B-9F89DA661154}" type="pres">
      <dgm:prSet presAssocID="{D7EA0FB9-372C-4115-AD77-C8B1A7021974}" presName="sibTrans" presStyleCnt="0"/>
      <dgm:spPr/>
    </dgm:pt>
    <dgm:pt modelId="{10313060-86BF-4220-B89B-1559CF2610AB}" type="pres">
      <dgm:prSet presAssocID="{A9CD93D6-7B2E-48AC-B95B-B7A87C290F71}" presName="compNode" presStyleCnt="0"/>
      <dgm:spPr/>
    </dgm:pt>
    <dgm:pt modelId="{BF731308-DA68-4BCA-B6D5-86EF65777557}" type="pres">
      <dgm:prSet presAssocID="{A9CD93D6-7B2E-48AC-B95B-B7A87C290F71}" presName="iconBgRect" presStyleLbl="bgShp" presStyleIdx="1" presStyleCnt="4"/>
      <dgm:spPr/>
    </dgm:pt>
    <dgm:pt modelId="{3285B06B-D700-436E-97D0-FF539EF417EB}" type="pres">
      <dgm:prSet presAssocID="{A9CD93D6-7B2E-48AC-B95B-B7A87C290F7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F0EAB823-A610-4BE0-BFE0-E1097B366940}" type="pres">
      <dgm:prSet presAssocID="{A9CD93D6-7B2E-48AC-B95B-B7A87C290F71}" presName="spaceRect" presStyleCnt="0"/>
      <dgm:spPr/>
    </dgm:pt>
    <dgm:pt modelId="{E0956E9B-DA39-46E0-8A22-E566E0299616}" type="pres">
      <dgm:prSet presAssocID="{A9CD93D6-7B2E-48AC-B95B-B7A87C290F71}" presName="textRect" presStyleLbl="revTx" presStyleIdx="1" presStyleCnt="4">
        <dgm:presLayoutVars>
          <dgm:chMax val="1"/>
          <dgm:chPref val="1"/>
        </dgm:presLayoutVars>
      </dgm:prSet>
      <dgm:spPr/>
    </dgm:pt>
    <dgm:pt modelId="{3E1B9686-AD53-4753-83F2-0DF60A6E404A}" type="pres">
      <dgm:prSet presAssocID="{5FCA380F-448D-4B54-B0E1-6D1006810C65}" presName="sibTrans" presStyleCnt="0"/>
      <dgm:spPr/>
    </dgm:pt>
    <dgm:pt modelId="{A89B67CC-4D61-4FFB-A544-95AA27242CAC}" type="pres">
      <dgm:prSet presAssocID="{132AF6F1-0F8D-4837-982A-CC5372009984}" presName="compNode" presStyleCnt="0"/>
      <dgm:spPr/>
    </dgm:pt>
    <dgm:pt modelId="{4C4EC4D5-47C9-4C2F-9620-1F94C6595C8A}" type="pres">
      <dgm:prSet presAssocID="{132AF6F1-0F8D-4837-982A-CC5372009984}" presName="iconBgRect" presStyleLbl="bgShp" presStyleIdx="2" presStyleCnt="4"/>
      <dgm:spPr/>
    </dgm:pt>
    <dgm:pt modelId="{03FF719B-BA5F-4362-B977-3378C7D8924F}" type="pres">
      <dgm:prSet presAssocID="{132AF6F1-0F8D-4837-982A-CC537200998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ales of Justice"/>
        </a:ext>
      </dgm:extLst>
    </dgm:pt>
    <dgm:pt modelId="{579114A7-31ED-4F8B-8854-E121CF0480C1}" type="pres">
      <dgm:prSet presAssocID="{132AF6F1-0F8D-4837-982A-CC5372009984}" presName="spaceRect" presStyleCnt="0"/>
      <dgm:spPr/>
    </dgm:pt>
    <dgm:pt modelId="{4CEA18C8-816D-4EBE-83B2-9FAA7F39DFFE}" type="pres">
      <dgm:prSet presAssocID="{132AF6F1-0F8D-4837-982A-CC5372009984}" presName="textRect" presStyleLbl="revTx" presStyleIdx="2" presStyleCnt="4">
        <dgm:presLayoutVars>
          <dgm:chMax val="1"/>
          <dgm:chPref val="1"/>
        </dgm:presLayoutVars>
      </dgm:prSet>
      <dgm:spPr/>
    </dgm:pt>
    <dgm:pt modelId="{D5B15054-1A19-4663-8ECD-EFCAE465546C}" type="pres">
      <dgm:prSet presAssocID="{0278C226-1EF1-432C-B371-45E4F1D809AB}" presName="sibTrans" presStyleCnt="0"/>
      <dgm:spPr/>
    </dgm:pt>
    <dgm:pt modelId="{BC46D27E-49BC-47FA-A1DE-0DD65670C438}" type="pres">
      <dgm:prSet presAssocID="{CC4F266F-832A-4A78-8DFC-CCF0B1315BAF}" presName="compNode" presStyleCnt="0"/>
      <dgm:spPr/>
    </dgm:pt>
    <dgm:pt modelId="{AE55A8E2-A6A3-4109-9EA2-092FAF43F90A}" type="pres">
      <dgm:prSet presAssocID="{CC4F266F-832A-4A78-8DFC-CCF0B1315BAF}" presName="iconBgRect" presStyleLbl="bgShp" presStyleIdx="3" presStyleCnt="4"/>
      <dgm:spPr/>
    </dgm:pt>
    <dgm:pt modelId="{20F97C5D-A4F4-429D-B31E-7FAB829EED38}" type="pres">
      <dgm:prSet presAssocID="{CC4F266F-832A-4A78-8DFC-CCF0B1315BA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5B6C4267-9DCE-4A33-A5CF-7F60C841B919}" type="pres">
      <dgm:prSet presAssocID="{CC4F266F-832A-4A78-8DFC-CCF0B1315BAF}" presName="spaceRect" presStyleCnt="0"/>
      <dgm:spPr/>
    </dgm:pt>
    <dgm:pt modelId="{6D89A78F-8372-4268-AA1E-1B0DC2E97214}" type="pres">
      <dgm:prSet presAssocID="{CC4F266F-832A-4A78-8DFC-CCF0B1315BAF}" presName="textRect" presStyleLbl="revTx" presStyleIdx="3" presStyleCnt="4">
        <dgm:presLayoutVars>
          <dgm:chMax val="1"/>
          <dgm:chPref val="1"/>
        </dgm:presLayoutVars>
      </dgm:prSet>
      <dgm:spPr/>
    </dgm:pt>
  </dgm:ptLst>
  <dgm:cxnLst>
    <dgm:cxn modelId="{702D705F-E037-4C07-B22B-06703ED5D8D9}" type="presOf" srcId="{1E5CE027-E003-4FDC-A1AB-7574E18AABD2}" destId="{1E897476-857E-4FB8-9205-6D45F64F8CD8}" srcOrd="0" destOrd="0" presId="urn:microsoft.com/office/officeart/2018/5/layout/IconCircleLabelList"/>
    <dgm:cxn modelId="{94B87860-E285-4347-82C9-FF9BAE88179B}" type="presOf" srcId="{A9CD93D6-7B2E-48AC-B95B-B7A87C290F71}" destId="{E0956E9B-DA39-46E0-8A22-E566E0299616}" srcOrd="0" destOrd="0" presId="urn:microsoft.com/office/officeart/2018/5/layout/IconCircleLabelList"/>
    <dgm:cxn modelId="{76F04268-4954-42CE-AC34-ACF8945FE644}" type="presOf" srcId="{132AF6F1-0F8D-4837-982A-CC5372009984}" destId="{4CEA18C8-816D-4EBE-83B2-9FAA7F39DFFE}" srcOrd="0" destOrd="0" presId="urn:microsoft.com/office/officeart/2018/5/layout/IconCircleLabelList"/>
    <dgm:cxn modelId="{69338993-6230-4455-9FA8-CABF311D2695}" srcId="{1E5CE027-E003-4FDC-A1AB-7574E18AABD2}" destId="{01627830-2039-4BF3-B9EE-E9BEF0ED828C}" srcOrd="0" destOrd="0" parTransId="{19FAE4A5-7B3F-4443-A097-0CF172F350F4}" sibTransId="{D7EA0FB9-372C-4115-AD77-C8B1A7021974}"/>
    <dgm:cxn modelId="{87F4D4A3-3015-46DC-9B56-5E38B4A73135}" type="presOf" srcId="{CC4F266F-832A-4A78-8DFC-CCF0B1315BAF}" destId="{6D89A78F-8372-4268-AA1E-1B0DC2E97214}" srcOrd="0" destOrd="0" presId="urn:microsoft.com/office/officeart/2018/5/layout/IconCircleLabelList"/>
    <dgm:cxn modelId="{C66FA1B4-7B76-4A58-8F9C-6DF4140EBF96}" srcId="{1E5CE027-E003-4FDC-A1AB-7574E18AABD2}" destId="{132AF6F1-0F8D-4837-982A-CC5372009984}" srcOrd="2" destOrd="0" parTransId="{D3577128-6A20-4B5A-AE0A-240C2853F92C}" sibTransId="{0278C226-1EF1-432C-B371-45E4F1D809AB}"/>
    <dgm:cxn modelId="{56DFAFBA-8AB3-43E4-86F6-CAC17682F861}" srcId="{1E5CE027-E003-4FDC-A1AB-7574E18AABD2}" destId="{CC4F266F-832A-4A78-8DFC-CCF0B1315BAF}" srcOrd="3" destOrd="0" parTransId="{7F68137B-D0FF-41E4-924C-19A214952CEB}" sibTransId="{CB34A6DD-9ECE-448A-AAC9-BF1B43B3C719}"/>
    <dgm:cxn modelId="{B5D5FED4-6A87-4457-A720-0A7443B4570E}" type="presOf" srcId="{01627830-2039-4BF3-B9EE-E9BEF0ED828C}" destId="{EAD3D31B-8302-4D95-9C7B-DE2C0F7664E0}" srcOrd="0" destOrd="0" presId="urn:microsoft.com/office/officeart/2018/5/layout/IconCircleLabelList"/>
    <dgm:cxn modelId="{0F8EF8EA-392C-4A99-86CB-957FCBB8CDE6}" srcId="{1E5CE027-E003-4FDC-A1AB-7574E18AABD2}" destId="{A9CD93D6-7B2E-48AC-B95B-B7A87C290F71}" srcOrd="1" destOrd="0" parTransId="{365AA920-616E-4ABB-B341-34B52D0B6C1B}" sibTransId="{5FCA380F-448D-4B54-B0E1-6D1006810C65}"/>
    <dgm:cxn modelId="{B23FF2CE-7033-4134-9671-DCE5CD495A57}" type="presParOf" srcId="{1E897476-857E-4FB8-9205-6D45F64F8CD8}" destId="{B1055D37-CFA5-4975-9A8C-331835692939}" srcOrd="0" destOrd="0" presId="urn:microsoft.com/office/officeart/2018/5/layout/IconCircleLabelList"/>
    <dgm:cxn modelId="{0281399E-61B8-4B5C-A9C3-0825E37164C1}" type="presParOf" srcId="{B1055D37-CFA5-4975-9A8C-331835692939}" destId="{7F17952C-9B93-443B-A623-369A9444BD10}" srcOrd="0" destOrd="0" presId="urn:microsoft.com/office/officeart/2018/5/layout/IconCircleLabelList"/>
    <dgm:cxn modelId="{873638C9-E8AB-4C48-9EF2-8470C0CFCA63}" type="presParOf" srcId="{B1055D37-CFA5-4975-9A8C-331835692939}" destId="{A74415A6-5486-4072-928F-BBA3F1755BE0}" srcOrd="1" destOrd="0" presId="urn:microsoft.com/office/officeart/2018/5/layout/IconCircleLabelList"/>
    <dgm:cxn modelId="{D3690AF9-829F-4B5B-8105-F69689E3DF70}" type="presParOf" srcId="{B1055D37-CFA5-4975-9A8C-331835692939}" destId="{992E8359-448B-4815-A6EF-B053EED73CDE}" srcOrd="2" destOrd="0" presId="urn:microsoft.com/office/officeart/2018/5/layout/IconCircleLabelList"/>
    <dgm:cxn modelId="{E47EBB01-1541-40CE-AB47-2C7587F2AB6E}" type="presParOf" srcId="{B1055D37-CFA5-4975-9A8C-331835692939}" destId="{EAD3D31B-8302-4D95-9C7B-DE2C0F7664E0}" srcOrd="3" destOrd="0" presId="urn:microsoft.com/office/officeart/2018/5/layout/IconCircleLabelList"/>
    <dgm:cxn modelId="{52813CB3-35E9-46F6-98E8-3145DC7915DD}" type="presParOf" srcId="{1E897476-857E-4FB8-9205-6D45F64F8CD8}" destId="{D387D43B-60CC-4506-AB7B-9F89DA661154}" srcOrd="1" destOrd="0" presId="urn:microsoft.com/office/officeart/2018/5/layout/IconCircleLabelList"/>
    <dgm:cxn modelId="{B63A17A8-8EBA-4037-8AEA-E65C76D0B08B}" type="presParOf" srcId="{1E897476-857E-4FB8-9205-6D45F64F8CD8}" destId="{10313060-86BF-4220-B89B-1559CF2610AB}" srcOrd="2" destOrd="0" presId="urn:microsoft.com/office/officeart/2018/5/layout/IconCircleLabelList"/>
    <dgm:cxn modelId="{0EAC3B01-D563-4679-8130-E931CFD2AC48}" type="presParOf" srcId="{10313060-86BF-4220-B89B-1559CF2610AB}" destId="{BF731308-DA68-4BCA-B6D5-86EF65777557}" srcOrd="0" destOrd="0" presId="urn:microsoft.com/office/officeart/2018/5/layout/IconCircleLabelList"/>
    <dgm:cxn modelId="{5C0F36C2-D2A4-4E1B-9C8E-4F993E5AD542}" type="presParOf" srcId="{10313060-86BF-4220-B89B-1559CF2610AB}" destId="{3285B06B-D700-436E-97D0-FF539EF417EB}" srcOrd="1" destOrd="0" presId="urn:microsoft.com/office/officeart/2018/5/layout/IconCircleLabelList"/>
    <dgm:cxn modelId="{D1EC725D-D629-4D10-8C24-D6425E101FEC}" type="presParOf" srcId="{10313060-86BF-4220-B89B-1559CF2610AB}" destId="{F0EAB823-A610-4BE0-BFE0-E1097B366940}" srcOrd="2" destOrd="0" presId="urn:microsoft.com/office/officeart/2018/5/layout/IconCircleLabelList"/>
    <dgm:cxn modelId="{10674911-91CC-4637-AA1F-1D485139C8A3}" type="presParOf" srcId="{10313060-86BF-4220-B89B-1559CF2610AB}" destId="{E0956E9B-DA39-46E0-8A22-E566E0299616}" srcOrd="3" destOrd="0" presId="urn:microsoft.com/office/officeart/2018/5/layout/IconCircleLabelList"/>
    <dgm:cxn modelId="{8178A703-3F6C-48D4-B9F5-F4A1F3C85ED0}" type="presParOf" srcId="{1E897476-857E-4FB8-9205-6D45F64F8CD8}" destId="{3E1B9686-AD53-4753-83F2-0DF60A6E404A}" srcOrd="3" destOrd="0" presId="urn:microsoft.com/office/officeart/2018/5/layout/IconCircleLabelList"/>
    <dgm:cxn modelId="{3A6CDD0B-3D5A-4443-9543-A6248D29CEC1}" type="presParOf" srcId="{1E897476-857E-4FB8-9205-6D45F64F8CD8}" destId="{A89B67CC-4D61-4FFB-A544-95AA27242CAC}" srcOrd="4" destOrd="0" presId="urn:microsoft.com/office/officeart/2018/5/layout/IconCircleLabelList"/>
    <dgm:cxn modelId="{98D5B81F-BAE5-4735-AC7C-9765B1D59C5F}" type="presParOf" srcId="{A89B67CC-4D61-4FFB-A544-95AA27242CAC}" destId="{4C4EC4D5-47C9-4C2F-9620-1F94C6595C8A}" srcOrd="0" destOrd="0" presId="urn:microsoft.com/office/officeart/2018/5/layout/IconCircleLabelList"/>
    <dgm:cxn modelId="{51F98449-A1A5-4280-9F66-3287E64CDF4A}" type="presParOf" srcId="{A89B67CC-4D61-4FFB-A544-95AA27242CAC}" destId="{03FF719B-BA5F-4362-B977-3378C7D8924F}" srcOrd="1" destOrd="0" presId="urn:microsoft.com/office/officeart/2018/5/layout/IconCircleLabelList"/>
    <dgm:cxn modelId="{5CE03E17-EE82-4EE6-BA35-362C1F1CF89F}" type="presParOf" srcId="{A89B67CC-4D61-4FFB-A544-95AA27242CAC}" destId="{579114A7-31ED-4F8B-8854-E121CF0480C1}" srcOrd="2" destOrd="0" presId="urn:microsoft.com/office/officeart/2018/5/layout/IconCircleLabelList"/>
    <dgm:cxn modelId="{BBE5DBED-0567-442D-9F66-09379C3D1733}" type="presParOf" srcId="{A89B67CC-4D61-4FFB-A544-95AA27242CAC}" destId="{4CEA18C8-816D-4EBE-83B2-9FAA7F39DFFE}" srcOrd="3" destOrd="0" presId="urn:microsoft.com/office/officeart/2018/5/layout/IconCircleLabelList"/>
    <dgm:cxn modelId="{8D5F554C-7C7B-4728-9B05-C14A6B8BEBD6}" type="presParOf" srcId="{1E897476-857E-4FB8-9205-6D45F64F8CD8}" destId="{D5B15054-1A19-4663-8ECD-EFCAE465546C}" srcOrd="5" destOrd="0" presId="urn:microsoft.com/office/officeart/2018/5/layout/IconCircleLabelList"/>
    <dgm:cxn modelId="{28844D91-8AC8-4A53-80DB-985DEF4CB715}" type="presParOf" srcId="{1E897476-857E-4FB8-9205-6D45F64F8CD8}" destId="{BC46D27E-49BC-47FA-A1DE-0DD65670C438}" srcOrd="6" destOrd="0" presId="urn:microsoft.com/office/officeart/2018/5/layout/IconCircleLabelList"/>
    <dgm:cxn modelId="{3434FD69-8489-433B-85A5-3A84E27A2C0F}" type="presParOf" srcId="{BC46D27E-49BC-47FA-A1DE-0DD65670C438}" destId="{AE55A8E2-A6A3-4109-9EA2-092FAF43F90A}" srcOrd="0" destOrd="0" presId="urn:microsoft.com/office/officeart/2018/5/layout/IconCircleLabelList"/>
    <dgm:cxn modelId="{4EECE8C3-B9A5-4EEB-999C-1DE291656BDD}" type="presParOf" srcId="{BC46D27E-49BC-47FA-A1DE-0DD65670C438}" destId="{20F97C5D-A4F4-429D-B31E-7FAB829EED38}" srcOrd="1" destOrd="0" presId="urn:microsoft.com/office/officeart/2018/5/layout/IconCircleLabelList"/>
    <dgm:cxn modelId="{7CE35728-19B3-4012-9682-928C18C47B9B}" type="presParOf" srcId="{BC46D27E-49BC-47FA-A1DE-0DD65670C438}" destId="{5B6C4267-9DCE-4A33-A5CF-7F60C841B919}" srcOrd="2" destOrd="0" presId="urn:microsoft.com/office/officeart/2018/5/layout/IconCircleLabelList"/>
    <dgm:cxn modelId="{406DF104-A2E8-40A2-8710-27D97A3E8031}" type="presParOf" srcId="{BC46D27E-49BC-47FA-A1DE-0DD65670C438}" destId="{6D89A78F-8372-4268-AA1E-1B0DC2E9721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5B43F0-2A0B-4456-B460-2996868752D3}"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001"/>
        </a:p>
      </dgm:t>
    </dgm:pt>
    <dgm:pt modelId="{E85DFB27-7EA3-4B1E-A71A-E8E939861300}">
      <dgm:prSet/>
      <dgm:spPr/>
      <dgm:t>
        <a:bodyPr/>
        <a:lstStyle/>
        <a:p>
          <a:pPr>
            <a:lnSpc>
              <a:spcPct val="100000"/>
            </a:lnSpc>
            <a:defRPr b="1"/>
          </a:pPr>
          <a:r>
            <a:rPr lang="en-001"/>
            <a:t>AI in Wealth Management</a:t>
          </a:r>
        </a:p>
      </dgm:t>
    </dgm:pt>
    <dgm:pt modelId="{7677D8CE-383B-4BCA-80A8-D688961A042A}" type="parTrans" cxnId="{8D37F28E-D3FD-47EE-86A0-1616841499A5}">
      <dgm:prSet/>
      <dgm:spPr/>
      <dgm:t>
        <a:bodyPr/>
        <a:lstStyle/>
        <a:p>
          <a:endParaRPr lang="en-001"/>
        </a:p>
      </dgm:t>
    </dgm:pt>
    <dgm:pt modelId="{CEE555F7-CA4E-4221-BC29-07897070BB9D}" type="sibTrans" cxnId="{8D37F28E-D3FD-47EE-86A0-1616841499A5}">
      <dgm:prSet/>
      <dgm:spPr/>
      <dgm:t>
        <a:bodyPr/>
        <a:lstStyle/>
        <a:p>
          <a:pPr>
            <a:lnSpc>
              <a:spcPct val="100000"/>
            </a:lnSpc>
            <a:defRPr b="1"/>
          </a:pPr>
          <a:endParaRPr lang="en-001"/>
        </a:p>
      </dgm:t>
    </dgm:pt>
    <dgm:pt modelId="{196DC0A1-143D-46F0-8B8E-AF4CDBF8E334}">
      <dgm:prSet/>
      <dgm:spPr/>
      <dgm:t>
        <a:bodyPr/>
        <a:lstStyle/>
        <a:p>
          <a:pPr>
            <a:lnSpc>
              <a:spcPct val="100000"/>
            </a:lnSpc>
          </a:pPr>
          <a:r>
            <a:rPr lang="en-001"/>
            <a:t>AI tools can significantly enhance the analysis of investment portfolios by providing actionable insights and assessments.</a:t>
          </a:r>
        </a:p>
      </dgm:t>
    </dgm:pt>
    <dgm:pt modelId="{15A50AB7-76B2-4731-B568-E61960F1FFD3}" type="parTrans" cxnId="{0AEACD2C-B654-4005-8893-CEA24A1A70AD}">
      <dgm:prSet/>
      <dgm:spPr/>
      <dgm:t>
        <a:bodyPr/>
        <a:lstStyle/>
        <a:p>
          <a:endParaRPr lang="en-001"/>
        </a:p>
      </dgm:t>
    </dgm:pt>
    <dgm:pt modelId="{CBBDCA02-9FE8-429B-81A1-30314237333F}" type="sibTrans" cxnId="{0AEACD2C-B654-4005-8893-CEA24A1A70AD}">
      <dgm:prSet/>
      <dgm:spPr/>
      <dgm:t>
        <a:bodyPr/>
        <a:lstStyle/>
        <a:p>
          <a:endParaRPr lang="en-001"/>
        </a:p>
      </dgm:t>
    </dgm:pt>
    <dgm:pt modelId="{F038B468-71D6-49C4-B4BA-21C8AA06B08D}">
      <dgm:prSet/>
      <dgm:spPr/>
      <dgm:t>
        <a:bodyPr/>
        <a:lstStyle/>
        <a:p>
          <a:pPr>
            <a:lnSpc>
              <a:spcPct val="100000"/>
            </a:lnSpc>
            <a:defRPr b="1"/>
          </a:pPr>
          <a:r>
            <a:rPr lang="en-001"/>
            <a:t>Risk Assessment</a:t>
          </a:r>
        </a:p>
      </dgm:t>
    </dgm:pt>
    <dgm:pt modelId="{9187E970-B08F-42E2-AF59-30CBA2924040}" type="parTrans" cxnId="{8D6C6716-BE03-442B-83E1-ED1296C3482A}">
      <dgm:prSet/>
      <dgm:spPr/>
      <dgm:t>
        <a:bodyPr/>
        <a:lstStyle/>
        <a:p>
          <a:endParaRPr lang="en-001"/>
        </a:p>
      </dgm:t>
    </dgm:pt>
    <dgm:pt modelId="{F1B417BB-E550-4EC8-8E1F-A9B5CD80E317}" type="sibTrans" cxnId="{8D6C6716-BE03-442B-83E1-ED1296C3482A}">
      <dgm:prSet/>
      <dgm:spPr/>
      <dgm:t>
        <a:bodyPr/>
        <a:lstStyle/>
        <a:p>
          <a:pPr>
            <a:lnSpc>
              <a:spcPct val="100000"/>
            </a:lnSpc>
            <a:defRPr b="1"/>
          </a:pPr>
          <a:endParaRPr lang="en-001"/>
        </a:p>
      </dgm:t>
    </dgm:pt>
    <dgm:pt modelId="{08C2DEF4-FDAF-4B1B-9401-E51B73C71041}">
      <dgm:prSet/>
      <dgm:spPr/>
      <dgm:t>
        <a:bodyPr/>
        <a:lstStyle/>
        <a:p>
          <a:pPr>
            <a:lnSpc>
              <a:spcPct val="100000"/>
            </a:lnSpc>
          </a:pPr>
          <a:r>
            <a:rPr lang="en-001"/>
            <a:t>Utilizing AI allows for more accurate risk level assessments across various investment holdings, aiding better decision-making.</a:t>
          </a:r>
        </a:p>
      </dgm:t>
    </dgm:pt>
    <dgm:pt modelId="{78AF2C48-50DF-4786-93F4-9BCE26E34802}" type="parTrans" cxnId="{CF8FCA76-F404-4A7F-AA9A-8698789E9E26}">
      <dgm:prSet/>
      <dgm:spPr/>
      <dgm:t>
        <a:bodyPr/>
        <a:lstStyle/>
        <a:p>
          <a:endParaRPr lang="en-001"/>
        </a:p>
      </dgm:t>
    </dgm:pt>
    <dgm:pt modelId="{D261037E-F1CF-428A-8F8D-585F9E82585E}" type="sibTrans" cxnId="{CF8FCA76-F404-4A7F-AA9A-8698789E9E26}">
      <dgm:prSet/>
      <dgm:spPr/>
      <dgm:t>
        <a:bodyPr/>
        <a:lstStyle/>
        <a:p>
          <a:endParaRPr lang="en-001"/>
        </a:p>
      </dgm:t>
    </dgm:pt>
    <dgm:pt modelId="{69D57937-33DB-48F2-A5AD-1CAE9EF3E0F5}">
      <dgm:prSet/>
      <dgm:spPr/>
      <dgm:t>
        <a:bodyPr/>
        <a:lstStyle/>
        <a:p>
          <a:pPr>
            <a:lnSpc>
              <a:spcPct val="100000"/>
            </a:lnSpc>
            <a:defRPr b="1"/>
          </a:pPr>
          <a:r>
            <a:rPr lang="en-001"/>
            <a:t>Optimizing Asset Allocation</a:t>
          </a:r>
        </a:p>
      </dgm:t>
    </dgm:pt>
    <dgm:pt modelId="{25FF701A-B659-45C4-B59E-55454FCDEAB9}" type="parTrans" cxnId="{7567C4BA-139F-46DB-A519-F6C0CE6C56EF}">
      <dgm:prSet/>
      <dgm:spPr/>
      <dgm:t>
        <a:bodyPr/>
        <a:lstStyle/>
        <a:p>
          <a:endParaRPr lang="en-001"/>
        </a:p>
      </dgm:t>
    </dgm:pt>
    <dgm:pt modelId="{572FD496-A344-4D07-9EA6-D92ECF36CA26}" type="sibTrans" cxnId="{7567C4BA-139F-46DB-A519-F6C0CE6C56EF}">
      <dgm:prSet/>
      <dgm:spPr/>
      <dgm:t>
        <a:bodyPr/>
        <a:lstStyle/>
        <a:p>
          <a:endParaRPr lang="en-001"/>
        </a:p>
      </dgm:t>
    </dgm:pt>
    <dgm:pt modelId="{20B92C63-AA78-46B5-A611-EDBFA2B011F4}">
      <dgm:prSet/>
      <dgm:spPr/>
      <dgm:t>
        <a:bodyPr/>
        <a:lstStyle/>
        <a:p>
          <a:pPr>
            <a:lnSpc>
              <a:spcPct val="100000"/>
            </a:lnSpc>
          </a:pPr>
          <a:r>
            <a:rPr lang="en-001"/>
            <a:t>AI can optimize asset allocation strategies, ensuring a balanced and efficient portfolio that meets client needs.</a:t>
          </a:r>
        </a:p>
      </dgm:t>
    </dgm:pt>
    <dgm:pt modelId="{F499D5DF-8F59-4A37-A4F6-351895FB19FA}" type="parTrans" cxnId="{BCA2919D-54B5-4224-B573-105729C3A2F7}">
      <dgm:prSet/>
      <dgm:spPr/>
      <dgm:t>
        <a:bodyPr/>
        <a:lstStyle/>
        <a:p>
          <a:endParaRPr lang="en-001"/>
        </a:p>
      </dgm:t>
    </dgm:pt>
    <dgm:pt modelId="{AD71B20B-0667-4047-A1DF-5F31F14AE667}" type="sibTrans" cxnId="{BCA2919D-54B5-4224-B573-105729C3A2F7}">
      <dgm:prSet/>
      <dgm:spPr/>
      <dgm:t>
        <a:bodyPr/>
        <a:lstStyle/>
        <a:p>
          <a:endParaRPr lang="en-001"/>
        </a:p>
      </dgm:t>
    </dgm:pt>
    <dgm:pt modelId="{50EB2C05-38F0-47D2-83AC-F41F29B9C565}" type="pres">
      <dgm:prSet presAssocID="{0F5B43F0-2A0B-4456-B460-2996868752D3}" presName="Root" presStyleCnt="0">
        <dgm:presLayoutVars>
          <dgm:dir/>
          <dgm:resizeHandles val="exact"/>
        </dgm:presLayoutVars>
      </dgm:prSet>
      <dgm:spPr/>
    </dgm:pt>
    <dgm:pt modelId="{428FDB28-E428-46A6-AC05-BEC50A5B4A1F}" type="pres">
      <dgm:prSet presAssocID="{E85DFB27-7EA3-4B1E-A71A-E8E939861300}" presName="Composite" presStyleCnt="0"/>
      <dgm:spPr/>
    </dgm:pt>
    <dgm:pt modelId="{0238E34B-9507-4112-B56C-27A26190A4EC}" type="pres">
      <dgm:prSet presAssocID="{E85DFB27-7EA3-4B1E-A71A-E8E939861300}"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25267" r="7986" b="5"/>
          <a:stretch/>
        </a:blipFill>
      </dgm:spPr>
      <dgm:extLst>
        <a:ext uri="{E40237B7-FDA0-4F09-8148-C483321AD2D9}">
          <dgm14:cNvPr xmlns:dgm14="http://schemas.microsoft.com/office/drawing/2010/diagram" id="0" name="" descr="A men working with laptop. business data hologram technology."/>
        </a:ext>
      </dgm:extLst>
    </dgm:pt>
    <dgm:pt modelId="{7E66BB7C-5B53-421A-B49B-E7FE4E2D209B}" type="pres">
      <dgm:prSet presAssocID="{E85DFB27-7EA3-4B1E-A71A-E8E939861300}" presName="Subtitle" presStyleLbl="revTx" presStyleIdx="0" presStyleCnt="6">
        <dgm:presLayoutVars>
          <dgm:chMax val="0"/>
          <dgm:bulletEnabled/>
        </dgm:presLayoutVars>
      </dgm:prSet>
      <dgm:spPr/>
    </dgm:pt>
    <dgm:pt modelId="{CAA2566B-9A8C-465B-8842-B7FC8D3BAEEB}" type="pres">
      <dgm:prSet presAssocID="{E85DFB27-7EA3-4B1E-A71A-E8E939861300}" presName="Description" presStyleLbl="revTx" presStyleIdx="1" presStyleCnt="6">
        <dgm:presLayoutVars>
          <dgm:bulletEnabled/>
        </dgm:presLayoutVars>
      </dgm:prSet>
      <dgm:spPr/>
    </dgm:pt>
    <dgm:pt modelId="{FD3C6333-0A49-4161-8B71-879788AC8183}" type="pres">
      <dgm:prSet presAssocID="{CEE555F7-CA4E-4221-BC29-07897070BB9D}" presName="sibTrans" presStyleLbl="sibTrans2D1" presStyleIdx="0" presStyleCnt="0"/>
      <dgm:spPr/>
    </dgm:pt>
    <dgm:pt modelId="{82997FBD-D169-418A-8DCA-65B1823822E3}" type="pres">
      <dgm:prSet presAssocID="{F038B468-71D6-49C4-B4BA-21C8AA06B08D}" presName="Composite" presStyleCnt="0"/>
      <dgm:spPr/>
    </dgm:pt>
    <dgm:pt modelId="{374B264B-5EF9-4339-8B36-B2DD99BA7482}" type="pres">
      <dgm:prSet presAssocID="{F038B468-71D6-49C4-B4BA-21C8AA06B08D}"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7723" r="25272" b="-8"/>
          <a:stretch/>
        </a:blipFill>
      </dgm:spPr>
      <dgm:extLst>
        <a:ext uri="{E40237B7-FDA0-4F09-8148-C483321AD2D9}">
          <dgm14:cNvPr xmlns:dgm14="http://schemas.microsoft.com/office/drawing/2010/diagram" id="0" name="" descr="Graph"/>
        </a:ext>
      </dgm:extLst>
    </dgm:pt>
    <dgm:pt modelId="{02E7F62B-C376-49A4-B0AD-594FD2699377}" type="pres">
      <dgm:prSet presAssocID="{F038B468-71D6-49C4-B4BA-21C8AA06B08D}" presName="Subtitle" presStyleLbl="revTx" presStyleIdx="2" presStyleCnt="6">
        <dgm:presLayoutVars>
          <dgm:chMax val="0"/>
          <dgm:bulletEnabled/>
        </dgm:presLayoutVars>
      </dgm:prSet>
      <dgm:spPr/>
    </dgm:pt>
    <dgm:pt modelId="{5637CA4F-2E78-4C6E-8CCF-1BF4523111EE}" type="pres">
      <dgm:prSet presAssocID="{F038B468-71D6-49C4-B4BA-21C8AA06B08D}" presName="Description" presStyleLbl="revTx" presStyleIdx="3" presStyleCnt="6">
        <dgm:presLayoutVars>
          <dgm:bulletEnabled/>
        </dgm:presLayoutVars>
      </dgm:prSet>
      <dgm:spPr/>
    </dgm:pt>
    <dgm:pt modelId="{13F726A8-5545-4397-8A61-FD2B8807D7AC}" type="pres">
      <dgm:prSet presAssocID="{F1B417BB-E550-4EC8-8E1F-A9B5CD80E317}" presName="sibTrans" presStyleLbl="sibTrans2D1" presStyleIdx="0" presStyleCnt="0"/>
      <dgm:spPr/>
    </dgm:pt>
    <dgm:pt modelId="{EE814B33-0791-486C-9A58-B97B3A2C79BF}" type="pres">
      <dgm:prSet presAssocID="{69D57937-33DB-48F2-A5AD-1CAE9EF3E0F5}" presName="Composite" presStyleCnt="0"/>
      <dgm:spPr/>
    </dgm:pt>
    <dgm:pt modelId="{AD7395EC-CBDE-4874-B7A2-A5DC3D0AA451}" type="pres">
      <dgm:prSet presAssocID="{69D57937-33DB-48F2-A5AD-1CAE9EF3E0F5}"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4250" r="10" b="12"/>
          <a:stretch/>
        </a:blipFill>
      </dgm:spPr>
      <dgm:extLst>
        <a:ext uri="{E40237B7-FDA0-4F09-8148-C483321AD2D9}">
          <dgm14:cNvPr xmlns:dgm14="http://schemas.microsoft.com/office/drawing/2010/diagram" id="0" name="" descr="Shot of a businessman holding on to a bunch of cryptocurrency balloons on top of a graph against a white background"/>
        </a:ext>
      </dgm:extLst>
    </dgm:pt>
    <dgm:pt modelId="{DA270250-BB09-46E1-9F6F-FBE8D946BE5C}" type="pres">
      <dgm:prSet presAssocID="{69D57937-33DB-48F2-A5AD-1CAE9EF3E0F5}" presName="Subtitle" presStyleLbl="revTx" presStyleIdx="4" presStyleCnt="6">
        <dgm:presLayoutVars>
          <dgm:chMax val="0"/>
          <dgm:bulletEnabled/>
        </dgm:presLayoutVars>
      </dgm:prSet>
      <dgm:spPr/>
    </dgm:pt>
    <dgm:pt modelId="{17CACF58-01F0-4A1F-87D6-645DB71FEDEE}" type="pres">
      <dgm:prSet presAssocID="{69D57937-33DB-48F2-A5AD-1CAE9EF3E0F5}" presName="Description" presStyleLbl="revTx" presStyleIdx="5" presStyleCnt="6">
        <dgm:presLayoutVars>
          <dgm:bulletEnabled/>
        </dgm:presLayoutVars>
      </dgm:prSet>
      <dgm:spPr/>
    </dgm:pt>
  </dgm:ptLst>
  <dgm:cxnLst>
    <dgm:cxn modelId="{1AEE3403-FB96-46B8-9E81-110106396EEB}" type="presOf" srcId="{F038B468-71D6-49C4-B4BA-21C8AA06B08D}" destId="{02E7F62B-C376-49A4-B0AD-594FD2699377}" srcOrd="0" destOrd="0" presId="urn:microsoft.com/office/officeart/2024/3/layout/verticalVisualTextBlock1"/>
    <dgm:cxn modelId="{F42E790C-CF64-48F5-A773-33A2D3503BC6}" type="presOf" srcId="{0F5B43F0-2A0B-4456-B460-2996868752D3}" destId="{50EB2C05-38F0-47D2-83AC-F41F29B9C565}" srcOrd="0" destOrd="0" presId="urn:microsoft.com/office/officeart/2024/3/layout/verticalVisualTextBlock1"/>
    <dgm:cxn modelId="{4E6C2814-5B54-4466-AA3C-4DD4A97BC623}" type="presOf" srcId="{E85DFB27-7EA3-4B1E-A71A-E8E939861300}" destId="{7E66BB7C-5B53-421A-B49B-E7FE4E2D209B}" srcOrd="0" destOrd="0" presId="urn:microsoft.com/office/officeart/2024/3/layout/verticalVisualTextBlock1"/>
    <dgm:cxn modelId="{8D6C6716-BE03-442B-83E1-ED1296C3482A}" srcId="{0F5B43F0-2A0B-4456-B460-2996868752D3}" destId="{F038B468-71D6-49C4-B4BA-21C8AA06B08D}" srcOrd="1" destOrd="0" parTransId="{9187E970-B08F-42E2-AF59-30CBA2924040}" sibTransId="{F1B417BB-E550-4EC8-8E1F-A9B5CD80E317}"/>
    <dgm:cxn modelId="{0AEACD2C-B654-4005-8893-CEA24A1A70AD}" srcId="{E85DFB27-7EA3-4B1E-A71A-E8E939861300}" destId="{196DC0A1-143D-46F0-8B8E-AF4CDBF8E334}" srcOrd="0" destOrd="0" parTransId="{15A50AB7-76B2-4731-B568-E61960F1FFD3}" sibTransId="{CBBDCA02-9FE8-429B-81A1-30314237333F}"/>
    <dgm:cxn modelId="{CF0D303B-35C0-43D2-876D-737FA782862E}" type="presOf" srcId="{CEE555F7-CA4E-4221-BC29-07897070BB9D}" destId="{FD3C6333-0A49-4161-8B71-879788AC8183}" srcOrd="0" destOrd="0" presId="urn:microsoft.com/office/officeart/2024/3/layout/verticalVisualTextBlock1"/>
    <dgm:cxn modelId="{583E0D6A-AF17-4962-BE6F-6E060E2CD11E}" type="presOf" srcId="{F1B417BB-E550-4EC8-8E1F-A9B5CD80E317}" destId="{13F726A8-5545-4397-8A61-FD2B8807D7AC}" srcOrd="0" destOrd="0" presId="urn:microsoft.com/office/officeart/2024/3/layout/verticalVisualTextBlock1"/>
    <dgm:cxn modelId="{564FA14A-6E4B-462B-830D-A9ECCF6EEC22}" type="presOf" srcId="{196DC0A1-143D-46F0-8B8E-AF4CDBF8E334}" destId="{CAA2566B-9A8C-465B-8842-B7FC8D3BAEEB}" srcOrd="0" destOrd="0" presId="urn:microsoft.com/office/officeart/2024/3/layout/verticalVisualTextBlock1"/>
    <dgm:cxn modelId="{C125AE4B-0AEA-4235-8312-B1FEEA139C89}" type="presOf" srcId="{20B92C63-AA78-46B5-A611-EDBFA2B011F4}" destId="{17CACF58-01F0-4A1F-87D6-645DB71FEDEE}" srcOrd="0" destOrd="0" presId="urn:microsoft.com/office/officeart/2024/3/layout/verticalVisualTextBlock1"/>
    <dgm:cxn modelId="{CF8FCA76-F404-4A7F-AA9A-8698789E9E26}" srcId="{F038B468-71D6-49C4-B4BA-21C8AA06B08D}" destId="{08C2DEF4-FDAF-4B1B-9401-E51B73C71041}" srcOrd="0" destOrd="0" parTransId="{78AF2C48-50DF-4786-93F4-9BCE26E34802}" sibTransId="{D261037E-F1CF-428A-8F8D-585F9E82585E}"/>
    <dgm:cxn modelId="{A412B77F-9D67-4090-9873-4EE3773D5015}" type="presOf" srcId="{08C2DEF4-FDAF-4B1B-9401-E51B73C71041}" destId="{5637CA4F-2E78-4C6E-8CCF-1BF4523111EE}" srcOrd="0" destOrd="0" presId="urn:microsoft.com/office/officeart/2024/3/layout/verticalVisualTextBlock1"/>
    <dgm:cxn modelId="{8D37F28E-D3FD-47EE-86A0-1616841499A5}" srcId="{0F5B43F0-2A0B-4456-B460-2996868752D3}" destId="{E85DFB27-7EA3-4B1E-A71A-E8E939861300}" srcOrd="0" destOrd="0" parTransId="{7677D8CE-383B-4BCA-80A8-D688961A042A}" sibTransId="{CEE555F7-CA4E-4221-BC29-07897070BB9D}"/>
    <dgm:cxn modelId="{BCA2919D-54B5-4224-B573-105729C3A2F7}" srcId="{69D57937-33DB-48F2-A5AD-1CAE9EF3E0F5}" destId="{20B92C63-AA78-46B5-A611-EDBFA2B011F4}" srcOrd="0" destOrd="0" parTransId="{F499D5DF-8F59-4A37-A4F6-351895FB19FA}" sibTransId="{AD71B20B-0667-4047-A1DF-5F31F14AE667}"/>
    <dgm:cxn modelId="{7567C4BA-139F-46DB-A519-F6C0CE6C56EF}" srcId="{0F5B43F0-2A0B-4456-B460-2996868752D3}" destId="{69D57937-33DB-48F2-A5AD-1CAE9EF3E0F5}" srcOrd="2" destOrd="0" parTransId="{25FF701A-B659-45C4-B59E-55454FCDEAB9}" sibTransId="{572FD496-A344-4D07-9EA6-D92ECF36CA26}"/>
    <dgm:cxn modelId="{8EA984C8-8D07-42E2-BA71-4E4B5CB8F3C1}" type="presOf" srcId="{69D57937-33DB-48F2-A5AD-1CAE9EF3E0F5}" destId="{DA270250-BB09-46E1-9F6F-FBE8D946BE5C}" srcOrd="0" destOrd="0" presId="urn:microsoft.com/office/officeart/2024/3/layout/verticalVisualTextBlock1"/>
    <dgm:cxn modelId="{A456065A-333B-4FF5-A281-721BE52C7A8D}" type="presParOf" srcId="{50EB2C05-38F0-47D2-83AC-F41F29B9C565}" destId="{428FDB28-E428-46A6-AC05-BEC50A5B4A1F}" srcOrd="0" destOrd="0" presId="urn:microsoft.com/office/officeart/2024/3/layout/verticalVisualTextBlock1"/>
    <dgm:cxn modelId="{AC764F4A-FDBD-4876-A0F3-0B261E351129}" type="presParOf" srcId="{428FDB28-E428-46A6-AC05-BEC50A5B4A1F}" destId="{0238E34B-9507-4112-B56C-27A26190A4EC}" srcOrd="0" destOrd="0" presId="urn:microsoft.com/office/officeart/2024/3/layout/verticalVisualTextBlock1"/>
    <dgm:cxn modelId="{D7F42660-EFA7-4394-9191-57817BC234EF}" type="presParOf" srcId="{428FDB28-E428-46A6-AC05-BEC50A5B4A1F}" destId="{7E66BB7C-5B53-421A-B49B-E7FE4E2D209B}" srcOrd="1" destOrd="0" presId="urn:microsoft.com/office/officeart/2024/3/layout/verticalVisualTextBlock1"/>
    <dgm:cxn modelId="{5FC9F789-2059-4383-8075-ECFF85FF186E}" type="presParOf" srcId="{428FDB28-E428-46A6-AC05-BEC50A5B4A1F}" destId="{CAA2566B-9A8C-465B-8842-B7FC8D3BAEEB}" srcOrd="2" destOrd="0" presId="urn:microsoft.com/office/officeart/2024/3/layout/verticalVisualTextBlock1"/>
    <dgm:cxn modelId="{5F5193D9-DD93-4D57-8A43-D44D91A21C3C}" type="presParOf" srcId="{50EB2C05-38F0-47D2-83AC-F41F29B9C565}" destId="{FD3C6333-0A49-4161-8B71-879788AC8183}" srcOrd="1" destOrd="0" presId="urn:microsoft.com/office/officeart/2024/3/layout/verticalVisualTextBlock1"/>
    <dgm:cxn modelId="{78C04257-3BEC-4402-8CBC-A06DFE1ED078}" type="presParOf" srcId="{50EB2C05-38F0-47D2-83AC-F41F29B9C565}" destId="{82997FBD-D169-418A-8DCA-65B1823822E3}" srcOrd="2" destOrd="0" presId="urn:microsoft.com/office/officeart/2024/3/layout/verticalVisualTextBlock1"/>
    <dgm:cxn modelId="{CB6C32A1-0AD8-4729-9623-50658C131681}" type="presParOf" srcId="{82997FBD-D169-418A-8DCA-65B1823822E3}" destId="{374B264B-5EF9-4339-8B36-B2DD99BA7482}" srcOrd="0" destOrd="0" presId="urn:microsoft.com/office/officeart/2024/3/layout/verticalVisualTextBlock1"/>
    <dgm:cxn modelId="{48E5AB12-ECFE-44CA-A821-240C2EE249A8}" type="presParOf" srcId="{82997FBD-D169-418A-8DCA-65B1823822E3}" destId="{02E7F62B-C376-49A4-B0AD-594FD2699377}" srcOrd="1" destOrd="0" presId="urn:microsoft.com/office/officeart/2024/3/layout/verticalVisualTextBlock1"/>
    <dgm:cxn modelId="{882D3D28-3181-4625-9A61-8FCF96A74754}" type="presParOf" srcId="{82997FBD-D169-418A-8DCA-65B1823822E3}" destId="{5637CA4F-2E78-4C6E-8CCF-1BF4523111EE}" srcOrd="2" destOrd="0" presId="urn:microsoft.com/office/officeart/2024/3/layout/verticalVisualTextBlock1"/>
    <dgm:cxn modelId="{F0A0904F-D250-4E1C-A13E-378DD72BBA56}" type="presParOf" srcId="{50EB2C05-38F0-47D2-83AC-F41F29B9C565}" destId="{13F726A8-5545-4397-8A61-FD2B8807D7AC}" srcOrd="3" destOrd="0" presId="urn:microsoft.com/office/officeart/2024/3/layout/verticalVisualTextBlock1"/>
    <dgm:cxn modelId="{9FA4CB7E-B200-46EC-ABC9-C710C014D46E}" type="presParOf" srcId="{50EB2C05-38F0-47D2-83AC-F41F29B9C565}" destId="{EE814B33-0791-486C-9A58-B97B3A2C79BF}" srcOrd="4" destOrd="0" presId="urn:microsoft.com/office/officeart/2024/3/layout/verticalVisualTextBlock1"/>
    <dgm:cxn modelId="{F3C49B72-1012-48B8-81CE-AE5B3EF92736}" type="presParOf" srcId="{EE814B33-0791-486C-9A58-B97B3A2C79BF}" destId="{AD7395EC-CBDE-4874-B7A2-A5DC3D0AA451}" srcOrd="0" destOrd="0" presId="urn:microsoft.com/office/officeart/2024/3/layout/verticalVisualTextBlock1"/>
    <dgm:cxn modelId="{FBC936E5-9C57-42A1-AB1E-D74A2EAF6D38}" type="presParOf" srcId="{EE814B33-0791-486C-9A58-B97B3A2C79BF}" destId="{DA270250-BB09-46E1-9F6F-FBE8D946BE5C}" srcOrd="1" destOrd="0" presId="urn:microsoft.com/office/officeart/2024/3/layout/verticalVisualTextBlock1"/>
    <dgm:cxn modelId="{4CA4013A-7F0B-4A6E-8146-E531AF0862E6}" type="presParOf" srcId="{EE814B33-0791-486C-9A58-B97B3A2C79BF}" destId="{17CACF58-01F0-4A1F-87D6-645DB71FEDEE}"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7952C-9B93-443B-A623-369A9444BD10}">
      <dsp:nvSpPr>
        <dsp:cNvPr id="0" name=""/>
        <dsp:cNvSpPr/>
      </dsp:nvSpPr>
      <dsp:spPr>
        <a:xfrm>
          <a:off x="973190" y="986724"/>
          <a:ext cx="1264141" cy="126414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4415A6-5486-4072-928F-BBA3F1755BE0}">
      <dsp:nvSpPr>
        <dsp:cNvPr id="0" name=""/>
        <dsp:cNvSpPr/>
      </dsp:nvSpPr>
      <dsp:spPr>
        <a:xfrm>
          <a:off x="1242597" y="1256131"/>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D3D31B-8302-4D95-9C7B-DE2C0F7664E0}">
      <dsp:nvSpPr>
        <dsp:cNvPr id="0" name=""/>
        <dsp:cNvSpPr/>
      </dsp:nvSpPr>
      <dsp:spPr>
        <a:xfrm>
          <a:off x="569079"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Efficiency &amp; Automation</a:t>
          </a:r>
          <a:endParaRPr lang="en-001" sz="1600" kern="1200"/>
        </a:p>
      </dsp:txBody>
      <dsp:txXfrm>
        <a:off x="569079" y="2644614"/>
        <a:ext cx="2072362" cy="720000"/>
      </dsp:txXfrm>
    </dsp:sp>
    <dsp:sp modelId="{BF731308-DA68-4BCA-B6D5-86EF65777557}">
      <dsp:nvSpPr>
        <dsp:cNvPr id="0" name=""/>
        <dsp:cNvSpPr/>
      </dsp:nvSpPr>
      <dsp:spPr>
        <a:xfrm>
          <a:off x="3408216" y="986724"/>
          <a:ext cx="1264141" cy="126414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85B06B-D700-436E-97D0-FF539EF417EB}">
      <dsp:nvSpPr>
        <dsp:cNvPr id="0" name=""/>
        <dsp:cNvSpPr/>
      </dsp:nvSpPr>
      <dsp:spPr>
        <a:xfrm>
          <a:off x="3677623" y="1256131"/>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956E9B-DA39-46E0-8A22-E566E0299616}">
      <dsp:nvSpPr>
        <dsp:cNvPr id="0" name=""/>
        <dsp:cNvSpPr/>
      </dsp:nvSpPr>
      <dsp:spPr>
        <a:xfrm>
          <a:off x="3004105"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Improved Accuracy</a:t>
          </a:r>
          <a:endParaRPr lang="en-001" sz="1600" kern="1200"/>
        </a:p>
      </dsp:txBody>
      <dsp:txXfrm>
        <a:off x="3004105" y="2644614"/>
        <a:ext cx="2072362" cy="720000"/>
      </dsp:txXfrm>
    </dsp:sp>
    <dsp:sp modelId="{4C4EC4D5-47C9-4C2F-9620-1F94C6595C8A}">
      <dsp:nvSpPr>
        <dsp:cNvPr id="0" name=""/>
        <dsp:cNvSpPr/>
      </dsp:nvSpPr>
      <dsp:spPr>
        <a:xfrm>
          <a:off x="5843242" y="986724"/>
          <a:ext cx="1264141" cy="126414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FF719B-BA5F-4362-B977-3378C7D8924F}">
      <dsp:nvSpPr>
        <dsp:cNvPr id="0" name=""/>
        <dsp:cNvSpPr/>
      </dsp:nvSpPr>
      <dsp:spPr>
        <a:xfrm>
          <a:off x="6112649" y="1256131"/>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EA18C8-816D-4EBE-83B2-9FAA7F39DFFE}">
      <dsp:nvSpPr>
        <dsp:cNvPr id="0" name=""/>
        <dsp:cNvSpPr/>
      </dsp:nvSpPr>
      <dsp:spPr>
        <a:xfrm>
          <a:off x="5439131"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Enhanced Decision-Making</a:t>
          </a:r>
          <a:endParaRPr lang="en-001" sz="1600" kern="1200"/>
        </a:p>
      </dsp:txBody>
      <dsp:txXfrm>
        <a:off x="5439131" y="2644614"/>
        <a:ext cx="2072362" cy="720000"/>
      </dsp:txXfrm>
    </dsp:sp>
    <dsp:sp modelId="{AE55A8E2-A6A3-4109-9EA2-092FAF43F90A}">
      <dsp:nvSpPr>
        <dsp:cNvPr id="0" name=""/>
        <dsp:cNvSpPr/>
      </dsp:nvSpPr>
      <dsp:spPr>
        <a:xfrm>
          <a:off x="8278268" y="986724"/>
          <a:ext cx="1264141" cy="126414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F97C5D-A4F4-429D-B31E-7FAB829EED38}">
      <dsp:nvSpPr>
        <dsp:cNvPr id="0" name=""/>
        <dsp:cNvSpPr/>
      </dsp:nvSpPr>
      <dsp:spPr>
        <a:xfrm>
          <a:off x="8547675" y="1256131"/>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89A78F-8372-4268-AA1E-1B0DC2E97214}">
      <dsp:nvSpPr>
        <dsp:cNvPr id="0" name=""/>
        <dsp:cNvSpPr/>
      </dsp:nvSpPr>
      <dsp:spPr>
        <a:xfrm>
          <a:off x="7874157"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Research &amp; Knowledge at Speed</a:t>
          </a:r>
          <a:endParaRPr lang="en-001" sz="1600" kern="1200" dirty="0"/>
        </a:p>
      </dsp:txBody>
      <dsp:txXfrm>
        <a:off x="7874157" y="2644614"/>
        <a:ext cx="2072362"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8E34B-9507-4112-B56C-27A26190A4EC}">
      <dsp:nvSpPr>
        <dsp:cNvPr id="0" name=""/>
        <dsp:cNvSpPr/>
      </dsp:nvSpPr>
      <dsp:spPr>
        <a:xfrm>
          <a:off x="0" y="0"/>
          <a:ext cx="1314907" cy="131490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25267" r="7986" b="5"/>
          <a:stretch/>
        </a:blipFill>
        <a:ln>
          <a:noFill/>
        </a:ln>
        <a:effectLst/>
      </dsp:spPr>
      <dsp:style>
        <a:lnRef idx="0">
          <a:scrgbClr r="0" g="0" b="0"/>
        </a:lnRef>
        <a:fillRef idx="3">
          <a:scrgbClr r="0" g="0" b="0"/>
        </a:fillRef>
        <a:effectRef idx="2">
          <a:scrgbClr r="0" g="0" b="0"/>
        </a:effectRef>
        <a:fontRef idx="minor">
          <a:schemeClr val="lt1"/>
        </a:fontRef>
      </dsp:style>
    </dsp:sp>
    <dsp:sp modelId="{7E66BB7C-5B53-421A-B49B-E7FE4E2D209B}">
      <dsp:nvSpPr>
        <dsp:cNvPr id="0" name=""/>
        <dsp:cNvSpPr/>
      </dsp:nvSpPr>
      <dsp:spPr>
        <a:xfrm>
          <a:off x="1494907" y="0"/>
          <a:ext cx="5778730" cy="335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001" sz="1800" kern="1200"/>
            <a:t>AI in Wealth Management</a:t>
          </a:r>
        </a:p>
      </dsp:txBody>
      <dsp:txXfrm>
        <a:off x="1494907" y="0"/>
        <a:ext cx="5778730" cy="335865"/>
      </dsp:txXfrm>
    </dsp:sp>
    <dsp:sp modelId="{CAA2566B-9A8C-465B-8842-B7FC8D3BAEEB}">
      <dsp:nvSpPr>
        <dsp:cNvPr id="0" name=""/>
        <dsp:cNvSpPr/>
      </dsp:nvSpPr>
      <dsp:spPr>
        <a:xfrm>
          <a:off x="1494907" y="335865"/>
          <a:ext cx="5778730" cy="979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001" sz="1400" kern="1200"/>
            <a:t>AI tools can significantly enhance the analysis of investment portfolios by providing actionable insights and assessments.</a:t>
          </a:r>
        </a:p>
      </dsp:txBody>
      <dsp:txXfrm>
        <a:off x="1494907" y="335865"/>
        <a:ext cx="5778730" cy="979041"/>
      </dsp:txXfrm>
    </dsp:sp>
    <dsp:sp modelId="{374B264B-5EF9-4339-8B36-B2DD99BA7482}">
      <dsp:nvSpPr>
        <dsp:cNvPr id="0" name=""/>
        <dsp:cNvSpPr/>
      </dsp:nvSpPr>
      <dsp:spPr>
        <a:xfrm>
          <a:off x="0" y="1420100"/>
          <a:ext cx="1314907" cy="131490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7723" r="25272" b="-8"/>
          <a:stretch/>
        </a:blipFill>
        <a:ln>
          <a:noFill/>
        </a:ln>
        <a:effectLst/>
      </dsp:spPr>
      <dsp:style>
        <a:lnRef idx="0">
          <a:scrgbClr r="0" g="0" b="0"/>
        </a:lnRef>
        <a:fillRef idx="3">
          <a:scrgbClr r="0" g="0" b="0"/>
        </a:fillRef>
        <a:effectRef idx="2">
          <a:scrgbClr r="0" g="0" b="0"/>
        </a:effectRef>
        <a:fontRef idx="minor">
          <a:schemeClr val="lt1"/>
        </a:fontRef>
      </dsp:style>
    </dsp:sp>
    <dsp:sp modelId="{02E7F62B-C376-49A4-B0AD-594FD2699377}">
      <dsp:nvSpPr>
        <dsp:cNvPr id="0" name=""/>
        <dsp:cNvSpPr/>
      </dsp:nvSpPr>
      <dsp:spPr>
        <a:xfrm>
          <a:off x="1494907" y="1420100"/>
          <a:ext cx="5778730" cy="335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001" sz="1800" kern="1200"/>
            <a:t>Risk Assessment</a:t>
          </a:r>
        </a:p>
      </dsp:txBody>
      <dsp:txXfrm>
        <a:off x="1494907" y="1420100"/>
        <a:ext cx="5778730" cy="335865"/>
      </dsp:txXfrm>
    </dsp:sp>
    <dsp:sp modelId="{5637CA4F-2E78-4C6E-8CCF-1BF4523111EE}">
      <dsp:nvSpPr>
        <dsp:cNvPr id="0" name=""/>
        <dsp:cNvSpPr/>
      </dsp:nvSpPr>
      <dsp:spPr>
        <a:xfrm>
          <a:off x="1494907" y="1755965"/>
          <a:ext cx="5778730" cy="979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001" sz="1400" kern="1200"/>
            <a:t>Utilizing AI allows for more accurate risk level assessments across various investment holdings, aiding better decision-making.</a:t>
          </a:r>
        </a:p>
      </dsp:txBody>
      <dsp:txXfrm>
        <a:off x="1494907" y="1755965"/>
        <a:ext cx="5778730" cy="979041"/>
      </dsp:txXfrm>
    </dsp:sp>
    <dsp:sp modelId="{AD7395EC-CBDE-4874-B7A2-A5DC3D0AA451}">
      <dsp:nvSpPr>
        <dsp:cNvPr id="0" name=""/>
        <dsp:cNvSpPr/>
      </dsp:nvSpPr>
      <dsp:spPr>
        <a:xfrm>
          <a:off x="0" y="2840200"/>
          <a:ext cx="1314907" cy="131490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4250" r="10" b="12"/>
          <a:stretch/>
        </a:blipFill>
        <a:ln>
          <a:noFill/>
        </a:ln>
        <a:effectLst/>
      </dsp:spPr>
      <dsp:style>
        <a:lnRef idx="0">
          <a:scrgbClr r="0" g="0" b="0"/>
        </a:lnRef>
        <a:fillRef idx="3">
          <a:scrgbClr r="0" g="0" b="0"/>
        </a:fillRef>
        <a:effectRef idx="2">
          <a:scrgbClr r="0" g="0" b="0"/>
        </a:effectRef>
        <a:fontRef idx="minor">
          <a:schemeClr val="lt1"/>
        </a:fontRef>
      </dsp:style>
    </dsp:sp>
    <dsp:sp modelId="{DA270250-BB09-46E1-9F6F-FBE8D946BE5C}">
      <dsp:nvSpPr>
        <dsp:cNvPr id="0" name=""/>
        <dsp:cNvSpPr/>
      </dsp:nvSpPr>
      <dsp:spPr>
        <a:xfrm>
          <a:off x="1494907" y="2840200"/>
          <a:ext cx="5778730" cy="335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001" sz="1800" kern="1200"/>
            <a:t>Optimizing Asset Allocation</a:t>
          </a:r>
        </a:p>
      </dsp:txBody>
      <dsp:txXfrm>
        <a:off x="1494907" y="2840200"/>
        <a:ext cx="5778730" cy="335865"/>
      </dsp:txXfrm>
    </dsp:sp>
    <dsp:sp modelId="{17CACF58-01F0-4A1F-87D6-645DB71FEDEE}">
      <dsp:nvSpPr>
        <dsp:cNvPr id="0" name=""/>
        <dsp:cNvSpPr/>
      </dsp:nvSpPr>
      <dsp:spPr>
        <a:xfrm>
          <a:off x="1494907" y="3176066"/>
          <a:ext cx="5778730" cy="979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001" sz="1400" kern="1200"/>
            <a:t>AI can optimize asset allocation strategies, ensuring a balanced and efficient portfolio that meets client needs.</a:t>
          </a:r>
        </a:p>
      </dsp:txBody>
      <dsp:txXfrm>
        <a:off x="1494907" y="3176066"/>
        <a:ext cx="5778730" cy="979041"/>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F6ED8B-CF52-4A64-BACC-61D9C1041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D7022B2-02C5-4E03-99BC-0BA3C57AC4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52A77B-D33C-49B3-A83C-450AA2ED72B3}" type="datetimeFigureOut">
              <a:rPr lang="en-US" smtClean="0"/>
              <a:t>6/26/2025</a:t>
            </a:fld>
            <a:endParaRPr lang="en-US" dirty="0"/>
          </a:p>
        </p:txBody>
      </p:sp>
      <p:sp>
        <p:nvSpPr>
          <p:cNvPr id="4" name="Footer Placeholder 3">
            <a:extLst>
              <a:ext uri="{FF2B5EF4-FFF2-40B4-BE49-F238E27FC236}">
                <a16:creationId xmlns:a16="http://schemas.microsoft.com/office/drawing/2014/main" id="{BC3FEE8C-8D38-4F2A-950E-071C6823E2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C567A6D-959B-4552-AB8D-4CCA819CAA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F9A36D-7FAC-478F-9944-F324014F6FD1}" type="slidenum">
              <a:rPr lang="en-US" smtClean="0"/>
              <a:t>‹#›</a:t>
            </a:fld>
            <a:endParaRPr lang="en-US" dirty="0"/>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8F9A-F5CB-4EF8-A859-ED5E107B9763}" type="datetimeFigureOut">
              <a:rPr lang="en-US" smtClean="0"/>
              <a:t>6/26/2025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9A9E5-4F7F-4A7D-9DE1-899232329269}" type="slidenum">
              <a:rPr lang="en-US" smtClean="0"/>
              <a:t>‹#›</a:t>
            </a:fld>
            <a:endParaRPr lang="en-US" dirty="0"/>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AI-generated content may be incorrect.
This presentation will explore how AI tools can assist Chartered Accountants (CAs) in establishing Global Capability </a:t>
            </a:r>
            <a:r>
              <a:rPr lang="en-001" dirty="0" err="1"/>
              <a:t>Centers</a:t>
            </a:r>
            <a:r>
              <a:rPr lang="en-001" dirty="0"/>
              <a:t> (GCCs) in India. We will cover various aspects of AI, its applications in accounting, and specific tools that can enhance efficiency and decision-making.
</a:t>
            </a:r>
          </a:p>
        </p:txBody>
      </p:sp>
      <p:sp>
        <p:nvSpPr>
          <p:cNvPr id="4" name="Slide Number Placeholder 3"/>
          <p:cNvSpPr>
            <a:spLocks noGrp="1"/>
          </p:cNvSpPr>
          <p:nvPr>
            <p:ph type="sldNum" sz="quarter" idx="5"/>
          </p:nvPr>
        </p:nvSpPr>
        <p:spPr/>
        <p:txBody>
          <a:bodyPr/>
          <a:lstStyle/>
          <a:p>
            <a:fld id="{D4B9A9E5-4F7F-4A7D-9DE1-899232329269}" type="slidenum">
              <a:rPr lang="en-US" smtClean="0"/>
              <a:t>1</a:t>
            </a:fld>
            <a:endParaRPr lang="en-US" dirty="0"/>
          </a:p>
        </p:txBody>
      </p:sp>
    </p:spTree>
    <p:extLst>
      <p:ext uri="{BB962C8B-B14F-4D97-AF65-F5344CB8AC3E}">
        <p14:creationId xmlns:p14="http://schemas.microsoft.com/office/powerpoint/2010/main" val="730144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ChatGPT (OpenAI GPT-4), Google Bard, Bing Chat (Microsoft), Domain-Specific LLMs
</a:t>
            </a:r>
          </a:p>
        </p:txBody>
      </p:sp>
      <p:sp>
        <p:nvSpPr>
          <p:cNvPr id="4" name="Slide Number Placeholder 3"/>
          <p:cNvSpPr>
            <a:spLocks noGrp="1"/>
          </p:cNvSpPr>
          <p:nvPr>
            <p:ph type="sldNum" sz="quarter" idx="5"/>
          </p:nvPr>
        </p:nvSpPr>
        <p:spPr/>
        <p:txBody>
          <a:bodyPr/>
          <a:lstStyle/>
          <a:p>
            <a:fld id="{D4B9A9E5-4F7F-4A7D-9DE1-899232329269}" type="slidenum">
              <a:rPr lang="en-US" smtClean="0"/>
              <a:t>11</a:t>
            </a:fld>
            <a:endParaRPr lang="en-US" dirty="0"/>
          </a:p>
        </p:txBody>
      </p:sp>
    </p:spTree>
    <p:extLst>
      <p:ext uri="{BB962C8B-B14F-4D97-AF65-F5344CB8AC3E}">
        <p14:creationId xmlns:p14="http://schemas.microsoft.com/office/powerpoint/2010/main" val="2224075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ChatGPT (OpenAI GPT-4): ChatGPT is a powerful conversational AI assistant that can answer questions, draft documents, and analyze text. For an accountant, ChatGPT can be used to draft report language, summarize accounting standards, or even explain a complex topic in simple terms. It has been used to generate financial report drafts and automate customer query responses. With the right prompts, it can parse unstructured financial data and give insights or summaries. Example: You could paste a new tax regulation into ChatGPT and ask for a summary of key points, or have it write a first draft of an engagement letter. (Free basic version available; ChatGPT Plus (paid) offers more advanced GPT-4 capabilities and plugins.)
</a:t>
            </a:r>
          </a:p>
        </p:txBody>
      </p:sp>
      <p:sp>
        <p:nvSpPr>
          <p:cNvPr id="4" name="Slide Number Placeholder 3"/>
          <p:cNvSpPr>
            <a:spLocks noGrp="1"/>
          </p:cNvSpPr>
          <p:nvPr>
            <p:ph type="sldNum" sz="quarter" idx="5"/>
          </p:nvPr>
        </p:nvSpPr>
        <p:spPr/>
        <p:txBody>
          <a:bodyPr/>
          <a:lstStyle/>
          <a:p>
            <a:fld id="{D4B9A9E5-4F7F-4A7D-9DE1-899232329269}" type="slidenum">
              <a:rPr lang="en-US" smtClean="0"/>
              <a:t>12</a:t>
            </a:fld>
            <a:endParaRPr lang="en-US" dirty="0"/>
          </a:p>
        </p:txBody>
      </p:sp>
    </p:spTree>
    <p:extLst>
      <p:ext uri="{BB962C8B-B14F-4D97-AF65-F5344CB8AC3E}">
        <p14:creationId xmlns:p14="http://schemas.microsoft.com/office/powerpoint/2010/main" val="954371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Google Bard: Bard is Google’s LLM-based AI chatbot, available free. It excels at accessing up-to-date information (with internet connectivity) and can help with research or creative brainstorming. A CA could use Bard to quickly get an overview of international tax treaty provisions or to translate a foreign financial document. It integrates with Google Workspace, meaning it can summarize Gmail threads or Google Docs. Bard is another option for getting quick natural-language answers and drafts for those who prefer Google’s ecosystem.
</a:t>
            </a:r>
          </a:p>
        </p:txBody>
      </p:sp>
      <p:sp>
        <p:nvSpPr>
          <p:cNvPr id="4" name="Slide Number Placeholder 3"/>
          <p:cNvSpPr>
            <a:spLocks noGrp="1"/>
          </p:cNvSpPr>
          <p:nvPr>
            <p:ph type="sldNum" sz="quarter" idx="5"/>
          </p:nvPr>
        </p:nvSpPr>
        <p:spPr/>
        <p:txBody>
          <a:bodyPr/>
          <a:lstStyle/>
          <a:p>
            <a:fld id="{D4B9A9E5-4F7F-4A7D-9DE1-899232329269}" type="slidenum">
              <a:rPr lang="en-US" smtClean="0"/>
              <a:t>13</a:t>
            </a:fld>
            <a:endParaRPr lang="en-US" dirty="0"/>
          </a:p>
        </p:txBody>
      </p:sp>
    </p:spTree>
    <p:extLst>
      <p:ext uri="{BB962C8B-B14F-4D97-AF65-F5344CB8AC3E}">
        <p14:creationId xmlns:p14="http://schemas.microsoft.com/office/powerpoint/2010/main" val="752829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Bing Chat (Microsoft): Bing Chat is an AI assistant built into Microsoft Bing and Edge, powered by GPT-4. It can retrieve information from the web and provide answers with citations – useful for doing research on the fly (e.g., finding the latest IFRS updates or market data). Since it’s integrated with search, Bing Chat can help verify facts or gather intelligence for global markets while you work.
</a:t>
            </a:r>
          </a:p>
        </p:txBody>
      </p:sp>
      <p:sp>
        <p:nvSpPr>
          <p:cNvPr id="4" name="Slide Number Placeholder 3"/>
          <p:cNvSpPr>
            <a:spLocks noGrp="1"/>
          </p:cNvSpPr>
          <p:nvPr>
            <p:ph type="sldNum" sz="quarter" idx="5"/>
          </p:nvPr>
        </p:nvSpPr>
        <p:spPr/>
        <p:txBody>
          <a:bodyPr/>
          <a:lstStyle/>
          <a:p>
            <a:fld id="{D4B9A9E5-4F7F-4A7D-9DE1-899232329269}" type="slidenum">
              <a:rPr lang="en-US" smtClean="0"/>
              <a:t>14</a:t>
            </a:fld>
            <a:endParaRPr lang="en-US" dirty="0"/>
          </a:p>
        </p:txBody>
      </p:sp>
    </p:spTree>
    <p:extLst>
      <p:ext uri="{BB962C8B-B14F-4D97-AF65-F5344CB8AC3E}">
        <p14:creationId xmlns:p14="http://schemas.microsoft.com/office/powerpoint/2010/main" val="3348766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Domain-Specific LLMs: Beyond general assistants, there are AI tools trained on accounting and tax knowledge. Notably, ICAI (the Institute of Chartered Accountants of India) launched ICAI GPT in 2025 – a GPT-based assistant fine-tuned to help with financial reporting for non-corporate entities. It provides step-by-step guidance on preparing financial statements and interpreting </a:t>
            </a:r>
            <a:r>
              <a:rPr lang="en-001" dirty="0" err="1"/>
              <a:t>ICAI’s</a:t>
            </a:r>
            <a:r>
              <a:rPr lang="en-001" dirty="0"/>
              <a:t> official guidance notes. This kind of specialized LLM is designed to navigate complex regulations and give reliable answers based on authoritative sources, functioning like a virtual technical advisor. Similarly, global firms have tools like **“Harvey” for legal research or Bloomberg GPT for financial data – indicating a trend towards LLMs tailored to specific professional domains.
</a:t>
            </a:r>
          </a:p>
        </p:txBody>
      </p:sp>
      <p:sp>
        <p:nvSpPr>
          <p:cNvPr id="4" name="Slide Number Placeholder 3"/>
          <p:cNvSpPr>
            <a:spLocks noGrp="1"/>
          </p:cNvSpPr>
          <p:nvPr>
            <p:ph type="sldNum" sz="quarter" idx="5"/>
          </p:nvPr>
        </p:nvSpPr>
        <p:spPr/>
        <p:txBody>
          <a:bodyPr/>
          <a:lstStyle/>
          <a:p>
            <a:fld id="{D4B9A9E5-4F7F-4A7D-9DE1-899232329269}" type="slidenum">
              <a:rPr lang="en-US" smtClean="0"/>
              <a:t>15</a:t>
            </a:fld>
            <a:endParaRPr lang="en-US" dirty="0"/>
          </a:p>
        </p:txBody>
      </p:sp>
    </p:spTree>
    <p:extLst>
      <p:ext uri="{BB962C8B-B14F-4D97-AF65-F5344CB8AC3E}">
        <p14:creationId xmlns:p14="http://schemas.microsoft.com/office/powerpoint/2010/main" val="3316091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01" dirty="0"/>
          </a:p>
        </p:txBody>
      </p:sp>
      <p:sp>
        <p:nvSpPr>
          <p:cNvPr id="4" name="Slide Number Placeholder 3"/>
          <p:cNvSpPr>
            <a:spLocks noGrp="1"/>
          </p:cNvSpPr>
          <p:nvPr>
            <p:ph type="sldNum" sz="quarter" idx="5"/>
          </p:nvPr>
        </p:nvSpPr>
        <p:spPr/>
        <p:txBody>
          <a:bodyPr/>
          <a:lstStyle/>
          <a:p>
            <a:fld id="{D4B9A9E5-4F7F-4A7D-9DE1-899232329269}" type="slidenum">
              <a:rPr lang="en-US" smtClean="0"/>
              <a:t>16</a:t>
            </a:fld>
            <a:endParaRPr lang="en-US" dirty="0"/>
          </a:p>
        </p:txBody>
      </p:sp>
    </p:spTree>
    <p:extLst>
      <p:ext uri="{BB962C8B-B14F-4D97-AF65-F5344CB8AC3E}">
        <p14:creationId xmlns:p14="http://schemas.microsoft.com/office/powerpoint/2010/main" val="84080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Vic.ai – An AI platform for accounts payable automation and invoice processing. Vic.ai uses machine learning to read invoices (using OCR), extract relevant data, and even code transactions to the proper accounts. It learns from historical data to categorize expenses correctly and detect anomalies (like duplicate invoices or unusual amounts). Vic.ai integrates with popular ERPs and accounting software to post entries automatically. For a mid-sized firm dealing with high volume of bills, Vic.ai can autonomously handle invoice data entry and approvals, and even provide real-time analytics on spending. Tools like this free up staff from chasing invoices and reduce bottlenecks in AP.
</a:t>
            </a:r>
          </a:p>
        </p:txBody>
      </p:sp>
      <p:sp>
        <p:nvSpPr>
          <p:cNvPr id="4" name="Slide Number Placeholder 3"/>
          <p:cNvSpPr>
            <a:spLocks noGrp="1"/>
          </p:cNvSpPr>
          <p:nvPr>
            <p:ph type="sldNum" sz="quarter" idx="5"/>
          </p:nvPr>
        </p:nvSpPr>
        <p:spPr/>
        <p:txBody>
          <a:bodyPr/>
          <a:lstStyle/>
          <a:p>
            <a:fld id="{D4B9A9E5-4F7F-4A7D-9DE1-899232329269}" type="slidenum">
              <a:rPr lang="en-US" smtClean="0"/>
              <a:t>17</a:t>
            </a:fld>
            <a:endParaRPr lang="en-US" dirty="0"/>
          </a:p>
        </p:txBody>
      </p:sp>
    </p:spTree>
    <p:extLst>
      <p:ext uri="{BB962C8B-B14F-4D97-AF65-F5344CB8AC3E}">
        <p14:creationId xmlns:p14="http://schemas.microsoft.com/office/powerpoint/2010/main" val="3788817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a:t>
            </a:r>
            <a:r>
              <a:rPr lang="en-001" dirty="0" err="1"/>
              <a:t>Botkeeper</a:t>
            </a:r>
            <a:r>
              <a:rPr lang="en-001" dirty="0"/>
              <a:t> – A dedicated AI bookkeeping assistant often used by accounting firms. </a:t>
            </a:r>
            <a:r>
              <a:rPr lang="en-001" dirty="0" err="1"/>
              <a:t>Botkeeper</a:t>
            </a:r>
            <a:r>
              <a:rPr lang="en-001" dirty="0"/>
              <a:t> combines AI software with a human review layer to manage bookkeeping for multiple clients. It can automatically categorize transactions, reconcile accounts, and generate basic financial statements. For example, </a:t>
            </a:r>
            <a:r>
              <a:rPr lang="en-001" dirty="0" err="1"/>
              <a:t>Botkeeper’s</a:t>
            </a:r>
            <a:r>
              <a:rPr lang="en-001" dirty="0"/>
              <a:t> AI will ingest bank feeds and ledger data to post daily journal entries (sales, expenses, etc.) with minimal human oversight, flagging only exceptions for accountants to review. It also offers a centralized dashboard for firm and client to communicate and share documents, with AI handling routine tasks in the background. This allows CAs to scale up bookkeeping services without a proportional increase in headcount – you can serve more global clients by leveraging the always-on accuracy of AI.
</a:t>
            </a:r>
          </a:p>
        </p:txBody>
      </p:sp>
      <p:sp>
        <p:nvSpPr>
          <p:cNvPr id="4" name="Slide Number Placeholder 3"/>
          <p:cNvSpPr>
            <a:spLocks noGrp="1"/>
          </p:cNvSpPr>
          <p:nvPr>
            <p:ph type="sldNum" sz="quarter" idx="5"/>
          </p:nvPr>
        </p:nvSpPr>
        <p:spPr/>
        <p:txBody>
          <a:bodyPr/>
          <a:lstStyle/>
          <a:p>
            <a:fld id="{D4B9A9E5-4F7F-4A7D-9DE1-899232329269}" type="slidenum">
              <a:rPr lang="en-US" smtClean="0"/>
              <a:t>18</a:t>
            </a:fld>
            <a:endParaRPr lang="en-US" dirty="0"/>
          </a:p>
        </p:txBody>
      </p:sp>
    </p:spTree>
    <p:extLst>
      <p:ext uri="{BB962C8B-B14F-4D97-AF65-F5344CB8AC3E}">
        <p14:creationId xmlns:p14="http://schemas.microsoft.com/office/powerpoint/2010/main" val="541146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Suvit (India) – An AI-powered accounting automation tool recognized by ICAI for its utility. Suvit focuses on data entry automation and GST compliance. It can pull data from Excel files, PDFs, or even scanned receipts and automatically enter transactions into accounting software. Suvit particularly shines in GST reconciliation: it matches purchase and sales data with the GST portal records to ensure your GST filings are accurate. This spares Indian CAs from the drudgery of manually reconciling GSTR-2B data with purchase registers. By automating invoice matching and error identification (like mismatched GSTIN or invoice numbers), Suvit reduces compliance risk and saves days of effort each month. It also provides cloud-based document management – all bills and working papers stored securely and accessible from anywhere.
</a:t>
            </a:r>
          </a:p>
        </p:txBody>
      </p:sp>
      <p:sp>
        <p:nvSpPr>
          <p:cNvPr id="4" name="Slide Number Placeholder 3"/>
          <p:cNvSpPr>
            <a:spLocks noGrp="1"/>
          </p:cNvSpPr>
          <p:nvPr>
            <p:ph type="sldNum" sz="quarter" idx="5"/>
          </p:nvPr>
        </p:nvSpPr>
        <p:spPr/>
        <p:txBody>
          <a:bodyPr/>
          <a:lstStyle/>
          <a:p>
            <a:fld id="{D4B9A9E5-4F7F-4A7D-9DE1-899232329269}" type="slidenum">
              <a:rPr lang="en-US" smtClean="0"/>
              <a:t>19</a:t>
            </a:fld>
            <a:endParaRPr lang="en-US" dirty="0"/>
          </a:p>
        </p:txBody>
      </p:sp>
    </p:spTree>
    <p:extLst>
      <p:ext uri="{BB962C8B-B14F-4D97-AF65-F5344CB8AC3E}">
        <p14:creationId xmlns:p14="http://schemas.microsoft.com/office/powerpoint/2010/main" val="817457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Other Examples: Zeni is another platform (originating in the US) that provides an AI-driven “finance team” for startups – automating bookkeeping, expenses, and even financial planning. BILL (formerly Bill.com) uses AI to automate the bill payment process, extracting data from invoices, scheduling payments, and syncing with accounting software. It even auto-detects duplicate bills and can split documents by invoice. These tools (usually paid services) can be integrated into a GCC to handle multinational bookkeeping across various currencies and systems, standardizing processes.
</a:t>
            </a:r>
          </a:p>
        </p:txBody>
      </p:sp>
      <p:sp>
        <p:nvSpPr>
          <p:cNvPr id="4" name="Slide Number Placeholder 3"/>
          <p:cNvSpPr>
            <a:spLocks noGrp="1"/>
          </p:cNvSpPr>
          <p:nvPr>
            <p:ph type="sldNum" sz="quarter" idx="5"/>
          </p:nvPr>
        </p:nvSpPr>
        <p:spPr/>
        <p:txBody>
          <a:bodyPr/>
          <a:lstStyle/>
          <a:p>
            <a:fld id="{D4B9A9E5-4F7F-4A7D-9DE1-899232329269}" type="slidenum">
              <a:rPr lang="en-US" smtClean="0"/>
              <a:t>20</a:t>
            </a:fld>
            <a:endParaRPr lang="en-US" dirty="0"/>
          </a:p>
        </p:txBody>
      </p:sp>
    </p:spTree>
    <p:extLst>
      <p:ext uri="{BB962C8B-B14F-4D97-AF65-F5344CB8AC3E}">
        <p14:creationId xmlns:p14="http://schemas.microsoft.com/office/powerpoint/2010/main" val="3804447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a:t>In this session, we will start with an introduction to key AI concepts relevant for CAs, followed by the benefits of embracing AI in accounting and GCCs. We will then explore various AI assistants and tools, their applications in automating bookkeeping, auditing, tax compliance, financial analysis, and enhancing productivity.</a:t>
            </a:r>
          </a:p>
        </p:txBody>
      </p:sp>
      <p:sp>
        <p:nvSpPr>
          <p:cNvPr id="4" name="Slide Number Placeholder 3"/>
          <p:cNvSpPr>
            <a:spLocks noGrp="1"/>
          </p:cNvSpPr>
          <p:nvPr>
            <p:ph type="sldNum" sz="quarter" idx="5"/>
          </p:nvPr>
        </p:nvSpPr>
        <p:spPr/>
        <p:txBody>
          <a:bodyPr/>
          <a:lstStyle/>
          <a:p>
            <a:fld id="{D4B9A9E5-4F7F-4A7D-9DE1-899232329269}" type="slidenum">
              <a:rPr lang="en-US" smtClean="0"/>
              <a:t>2</a:t>
            </a:fld>
            <a:endParaRPr lang="en-US" dirty="0"/>
          </a:p>
        </p:txBody>
      </p:sp>
    </p:spTree>
    <p:extLst>
      <p:ext uri="{BB962C8B-B14F-4D97-AF65-F5344CB8AC3E}">
        <p14:creationId xmlns:p14="http://schemas.microsoft.com/office/powerpoint/2010/main" val="1895633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AI Audit Assistants (Assure AI), Anomaly Detection &amp; Data Analytics (</a:t>
            </a:r>
            <a:r>
              <a:rPr lang="en-001" dirty="0" err="1"/>
              <a:t>MindBridge</a:t>
            </a:r>
            <a:r>
              <a:rPr lang="en-001" dirty="0"/>
              <a:t>, </a:t>
            </a:r>
            <a:r>
              <a:rPr lang="en-001" dirty="0" err="1"/>
              <a:t>Xbert</a:t>
            </a:r>
            <a:r>
              <a:rPr lang="en-001" dirty="0"/>
              <a:t>), Document Review AI, Compliance Monitoring (Blue dot)
</a:t>
            </a:r>
          </a:p>
        </p:txBody>
      </p:sp>
      <p:sp>
        <p:nvSpPr>
          <p:cNvPr id="4" name="Slide Number Placeholder 3"/>
          <p:cNvSpPr>
            <a:spLocks noGrp="1"/>
          </p:cNvSpPr>
          <p:nvPr>
            <p:ph type="sldNum" sz="quarter" idx="5"/>
          </p:nvPr>
        </p:nvSpPr>
        <p:spPr/>
        <p:txBody>
          <a:bodyPr/>
          <a:lstStyle/>
          <a:p>
            <a:fld id="{D4B9A9E5-4F7F-4A7D-9DE1-899232329269}" type="slidenum">
              <a:rPr lang="en-US" smtClean="0"/>
              <a:t>21</a:t>
            </a:fld>
            <a:endParaRPr lang="en-US" dirty="0"/>
          </a:p>
        </p:txBody>
      </p:sp>
    </p:spTree>
    <p:extLst>
      <p:ext uri="{BB962C8B-B14F-4D97-AF65-F5344CB8AC3E}">
        <p14:creationId xmlns:p14="http://schemas.microsoft.com/office/powerpoint/2010/main" val="1980670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AI Audit Assistants (Assure AI): Assure AI is an audit automation tool recognized by ICAI that uses AI to assist auditors in tasks like vouching, variance analysis, and control testing. By integrating with accounting systems, it can quickly flag unusual transactions or outliers for an auditor’s attention. While details on Assure AI’s specific features are limited in public sources, its recognition by ICAI signals it can streamline audit planning and execution. For example, it might use AI to match entries with supporting documents (invoices, receipts) and highlight those that don’t match, or ensure compliance with audit checklists automatically. This kind of tool reduces the manual </a:t>
            </a:r>
            <a:r>
              <a:rPr lang="en-001" dirty="0" err="1"/>
              <a:t>labor</a:t>
            </a:r>
            <a:r>
              <a:rPr lang="en-001" dirty="0"/>
              <a:t> of an audit, allowing practitioners to focus on judgment areas like assessing fraud risk or evaluating controls.
</a:t>
            </a:r>
          </a:p>
        </p:txBody>
      </p:sp>
      <p:sp>
        <p:nvSpPr>
          <p:cNvPr id="4" name="Slide Number Placeholder 3"/>
          <p:cNvSpPr>
            <a:spLocks noGrp="1"/>
          </p:cNvSpPr>
          <p:nvPr>
            <p:ph type="sldNum" sz="quarter" idx="5"/>
          </p:nvPr>
        </p:nvSpPr>
        <p:spPr/>
        <p:txBody>
          <a:bodyPr/>
          <a:lstStyle/>
          <a:p>
            <a:fld id="{D4B9A9E5-4F7F-4A7D-9DE1-899232329269}" type="slidenum">
              <a:rPr lang="en-US" smtClean="0"/>
              <a:t>22</a:t>
            </a:fld>
            <a:endParaRPr lang="en-US" dirty="0"/>
          </a:p>
        </p:txBody>
      </p:sp>
    </p:spTree>
    <p:extLst>
      <p:ext uri="{BB962C8B-B14F-4D97-AF65-F5344CB8AC3E}">
        <p14:creationId xmlns:p14="http://schemas.microsoft.com/office/powerpoint/2010/main" val="1627126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Anomaly Detection &amp; Data Analytics (</a:t>
            </a:r>
            <a:r>
              <a:rPr lang="en-001" dirty="0" err="1"/>
              <a:t>MindBridge</a:t>
            </a:r>
            <a:r>
              <a:rPr lang="en-001" dirty="0"/>
              <a:t>, </a:t>
            </a:r>
            <a:r>
              <a:rPr lang="en-001" dirty="0" err="1"/>
              <a:t>Xbert</a:t>
            </a:r>
            <a:r>
              <a:rPr lang="en-001" dirty="0"/>
              <a:t>): </a:t>
            </a:r>
            <a:r>
              <a:rPr lang="en-001" dirty="0" err="1"/>
              <a:t>MindBridge</a:t>
            </a:r>
            <a:r>
              <a:rPr lang="en-001" dirty="0"/>
              <a:t> Ai Auditor (a global tool) and </a:t>
            </a:r>
            <a:r>
              <a:rPr lang="en-001" dirty="0" err="1"/>
              <a:t>Xbert</a:t>
            </a:r>
            <a:r>
              <a:rPr lang="en-001" dirty="0"/>
              <a:t> (an AI-driven close platform) use AI algorithms to scan 100% of transactions and pinpoint anomalies that might indicate errors or fraud. Instead of sampling, the AI examines every entry in the ledger, using patterns to score risk (e.g., round-dollar amounts, weekend entries, odd vendor names). These platforms can uncover subtle issues that humans might overlook, thus enhancing audit quality and assurance. </a:t>
            </a:r>
            <a:r>
              <a:rPr lang="en-001" dirty="0" err="1"/>
              <a:t>Xbert</a:t>
            </a:r>
            <a:r>
              <a:rPr lang="en-001" dirty="0"/>
              <a:t>, for example, applies AI to month-end closing – ensuring all transactions are recorded, pointing out variances or unreconciled items, and even suggesting adjustments. By catching issues early, firms can avoid surprises at year-end and provide more reliable financials.
</a:t>
            </a:r>
          </a:p>
        </p:txBody>
      </p:sp>
      <p:sp>
        <p:nvSpPr>
          <p:cNvPr id="4" name="Slide Number Placeholder 3"/>
          <p:cNvSpPr>
            <a:spLocks noGrp="1"/>
          </p:cNvSpPr>
          <p:nvPr>
            <p:ph type="sldNum" sz="quarter" idx="5"/>
          </p:nvPr>
        </p:nvSpPr>
        <p:spPr/>
        <p:txBody>
          <a:bodyPr/>
          <a:lstStyle/>
          <a:p>
            <a:fld id="{D4B9A9E5-4F7F-4A7D-9DE1-899232329269}" type="slidenum">
              <a:rPr lang="en-US" smtClean="0"/>
              <a:t>23</a:t>
            </a:fld>
            <a:endParaRPr lang="en-US" dirty="0"/>
          </a:p>
        </p:txBody>
      </p:sp>
    </p:spTree>
    <p:extLst>
      <p:ext uri="{BB962C8B-B14F-4D97-AF65-F5344CB8AC3E}">
        <p14:creationId xmlns:p14="http://schemas.microsoft.com/office/powerpoint/2010/main" val="474955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Document Review AI: Auditors often need to review contracts, agreements, and board minutes for issues – a task AI can expedite. Deloitte, for instance, developed an automated document review platform that uses cognitive AI to review entire populations of contracts for key information. Even smaller firms can use AI document review services (like Klarity or </a:t>
            </a:r>
            <a:r>
              <a:rPr lang="en-001" dirty="0" err="1"/>
              <a:t>Docusense</a:t>
            </a:r>
            <a:r>
              <a:rPr lang="en-001" dirty="0"/>
              <a:t> AI) to extract clauses from lease agreements or loan documents. The AI can summarize these and flag non-standard terms (critical for audit contingencies or notes). This means a process that took days (reading documents) can be done in minutes with AI providing a checklist of findings. EY, similarly, uses AI to extract data from unstructured documents and analyze it for risks of misstatement – for example, reading all sales contracts to ensure revenue recognition is appropriate.
</a:t>
            </a:r>
          </a:p>
        </p:txBody>
      </p:sp>
      <p:sp>
        <p:nvSpPr>
          <p:cNvPr id="4" name="Slide Number Placeholder 3"/>
          <p:cNvSpPr>
            <a:spLocks noGrp="1"/>
          </p:cNvSpPr>
          <p:nvPr>
            <p:ph type="sldNum" sz="quarter" idx="5"/>
          </p:nvPr>
        </p:nvSpPr>
        <p:spPr/>
        <p:txBody>
          <a:bodyPr/>
          <a:lstStyle/>
          <a:p>
            <a:fld id="{D4B9A9E5-4F7F-4A7D-9DE1-899232329269}" type="slidenum">
              <a:rPr lang="en-US" smtClean="0"/>
              <a:t>24</a:t>
            </a:fld>
            <a:endParaRPr lang="en-US" dirty="0"/>
          </a:p>
        </p:txBody>
      </p:sp>
    </p:spTree>
    <p:extLst>
      <p:ext uri="{BB962C8B-B14F-4D97-AF65-F5344CB8AC3E}">
        <p14:creationId xmlns:p14="http://schemas.microsoft.com/office/powerpoint/2010/main" val="2663018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Compliance Monitoring (Blue dot): For ongoing compliance, tools like Blue dot use AI to continuously monitor transactions for compliance with tax rules. Blue dot’s platform automatically tracks things like employee expense claims, identifying taxable benefits or VAT reclaim opportunities hidden in those expenses. It applies country-specific tax rules to each transaction, ensuring nothing slips through the cracks in compliance reporting (e.g., detecting if any staff expense should be treated as a benefit-in-kind for TDS/Fringe Benefit Tax). This is very useful for a GCC handling multi-country operations – AI can maintain compliance 24/7 and in real-time, reducing the risk of penalties by catching issues early.
</a:t>
            </a:r>
          </a:p>
        </p:txBody>
      </p:sp>
      <p:sp>
        <p:nvSpPr>
          <p:cNvPr id="4" name="Slide Number Placeholder 3"/>
          <p:cNvSpPr>
            <a:spLocks noGrp="1"/>
          </p:cNvSpPr>
          <p:nvPr>
            <p:ph type="sldNum" sz="quarter" idx="5"/>
          </p:nvPr>
        </p:nvSpPr>
        <p:spPr/>
        <p:txBody>
          <a:bodyPr/>
          <a:lstStyle/>
          <a:p>
            <a:fld id="{D4B9A9E5-4F7F-4A7D-9DE1-899232329269}" type="slidenum">
              <a:rPr lang="en-US" smtClean="0"/>
              <a:t>25</a:t>
            </a:fld>
            <a:endParaRPr lang="en-US" dirty="0"/>
          </a:p>
        </p:txBody>
      </p:sp>
    </p:spTree>
    <p:extLst>
      <p:ext uri="{BB962C8B-B14F-4D97-AF65-F5344CB8AC3E}">
        <p14:creationId xmlns:p14="http://schemas.microsoft.com/office/powerpoint/2010/main" val="3407971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AI Tax Research Assistants (Blue J, </a:t>
            </a:r>
            <a:r>
              <a:rPr lang="en-001" dirty="0" err="1"/>
              <a:t>TaxGPT</a:t>
            </a:r>
            <a:r>
              <a:rPr lang="en-001" dirty="0"/>
              <a:t>), Compliance Automation (GST, Income Tax), Predictive Tax Planning, Global Tax Compliance &amp; Research Hubs
</a:t>
            </a:r>
          </a:p>
        </p:txBody>
      </p:sp>
      <p:sp>
        <p:nvSpPr>
          <p:cNvPr id="4" name="Slide Number Placeholder 3"/>
          <p:cNvSpPr>
            <a:spLocks noGrp="1"/>
          </p:cNvSpPr>
          <p:nvPr>
            <p:ph type="sldNum" sz="quarter" idx="5"/>
          </p:nvPr>
        </p:nvSpPr>
        <p:spPr/>
        <p:txBody>
          <a:bodyPr/>
          <a:lstStyle/>
          <a:p>
            <a:fld id="{D4B9A9E5-4F7F-4A7D-9DE1-899232329269}" type="slidenum">
              <a:rPr lang="en-US" smtClean="0"/>
              <a:t>26</a:t>
            </a:fld>
            <a:endParaRPr lang="en-US" dirty="0"/>
          </a:p>
        </p:txBody>
      </p:sp>
    </p:spTree>
    <p:extLst>
      <p:ext uri="{BB962C8B-B14F-4D97-AF65-F5344CB8AC3E}">
        <p14:creationId xmlns:p14="http://schemas.microsoft.com/office/powerpoint/2010/main" val="824888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AI Tax Research Assistants (Blue J, </a:t>
            </a:r>
            <a:r>
              <a:rPr lang="en-001" dirty="0" err="1"/>
              <a:t>TaxGPT</a:t>
            </a:r>
            <a:r>
              <a:rPr lang="en-001" dirty="0"/>
              <a:t>): Traditionally, finding an answer to a complex tax question (like cross-border transfer pricing rules or a specific exemption) meant hours of reading through tax journals or online databases. Blue J is a generative AI tax research tool that can deliver answers in seconds. It’s trained on trusted tax law databases and can answer queries in conversational language. For instance, a user can ask, “Is a UK pension taxable in India under the DTAA?” and Blue J will draw from treaties and give a reasoned answer, complete with references to the relevant sections – as if you consulted a tax expert. It also drafts high-quality memos or emails based on its findings. This means you can get a first-cut tax advice letter or a technical memo drafted instantly and then verify its accuracy. </a:t>
            </a:r>
            <a:r>
              <a:rPr lang="en-001" dirty="0" err="1"/>
              <a:t>TaxGPT</a:t>
            </a:r>
            <a:r>
              <a:rPr lang="en-001" dirty="0"/>
              <a:t> is a similar AI assistant focused on tax, advertised to cut research time by 99% by answering complex questions and even </a:t>
            </a:r>
            <a:r>
              <a:rPr lang="en-001" dirty="0" err="1"/>
              <a:t>analyzing</a:t>
            </a:r>
            <a:r>
              <a:rPr lang="en-001" dirty="0"/>
              <a:t> uploaded tax forms. These tools help practitioners stay on top of ever-changing tax laws globally and respond to client queries faster. Instead of saying “I’ll get back to you in a week,” you might produce an answer the same day, enhancing client service.
</a:t>
            </a:r>
          </a:p>
        </p:txBody>
      </p:sp>
      <p:sp>
        <p:nvSpPr>
          <p:cNvPr id="4" name="Slide Number Placeholder 3"/>
          <p:cNvSpPr>
            <a:spLocks noGrp="1"/>
          </p:cNvSpPr>
          <p:nvPr>
            <p:ph type="sldNum" sz="quarter" idx="5"/>
          </p:nvPr>
        </p:nvSpPr>
        <p:spPr/>
        <p:txBody>
          <a:bodyPr/>
          <a:lstStyle/>
          <a:p>
            <a:fld id="{D4B9A9E5-4F7F-4A7D-9DE1-899232329269}" type="slidenum">
              <a:rPr lang="en-US" smtClean="0"/>
              <a:t>27</a:t>
            </a:fld>
            <a:endParaRPr lang="en-US" dirty="0"/>
          </a:p>
        </p:txBody>
      </p:sp>
    </p:spTree>
    <p:extLst>
      <p:ext uri="{BB962C8B-B14F-4D97-AF65-F5344CB8AC3E}">
        <p14:creationId xmlns:p14="http://schemas.microsoft.com/office/powerpoint/2010/main" val="4078774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Compliance Automation (GST, Income Tax): In India, compliance tasks like GST return preparation or income tax filings can be partly automated with AI. For example, AI can extract data from invoices and auto-fill GST returns, or cross-check e-invoice data with GSTR-2A/2B to highlight mismatches. Some tools (like the aforementioned Suvit, or </a:t>
            </a:r>
            <a:r>
              <a:rPr lang="en-001" dirty="0" err="1"/>
              <a:t>ClearTax’s</a:t>
            </a:r>
            <a:r>
              <a:rPr lang="en-001" dirty="0"/>
              <a:t> AI features) focus on ensuring that all purchase invoices have appropriate GST credits claimed, etc. For income tax, AI can read financial statements and help identify allowable deductions or flag potential disallowances. By automating data extraction from Form 16s, TDS certificates, and financials, the time to prepare a return or a tax audit report can be reduced significantly.
</a:t>
            </a:r>
          </a:p>
        </p:txBody>
      </p:sp>
      <p:sp>
        <p:nvSpPr>
          <p:cNvPr id="4" name="Slide Number Placeholder 3"/>
          <p:cNvSpPr>
            <a:spLocks noGrp="1"/>
          </p:cNvSpPr>
          <p:nvPr>
            <p:ph type="sldNum" sz="quarter" idx="5"/>
          </p:nvPr>
        </p:nvSpPr>
        <p:spPr/>
        <p:txBody>
          <a:bodyPr/>
          <a:lstStyle/>
          <a:p>
            <a:fld id="{D4B9A9E5-4F7F-4A7D-9DE1-899232329269}" type="slidenum">
              <a:rPr lang="en-US" smtClean="0"/>
              <a:t>28</a:t>
            </a:fld>
            <a:endParaRPr lang="en-US" dirty="0"/>
          </a:p>
        </p:txBody>
      </p:sp>
    </p:spTree>
    <p:extLst>
      <p:ext uri="{BB962C8B-B14F-4D97-AF65-F5344CB8AC3E}">
        <p14:creationId xmlns:p14="http://schemas.microsoft.com/office/powerpoint/2010/main" val="2130244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Predictive Tax Planning: AI can also assist in higher-level tax planning. By </a:t>
            </a:r>
            <a:r>
              <a:rPr lang="en-001" dirty="0" err="1"/>
              <a:t>analyzing</a:t>
            </a:r>
            <a:r>
              <a:rPr lang="en-001" dirty="0"/>
              <a:t> historical financial data and applying anticipated changes (budget proposals, rate changes), AI models can simulate future tax outcomes. For example, an AI might help a CA advise a client on whether to opt for the new tax regime vs old by simulating both cases with the client’s data. Or for a corporation, AI could analyze multi-year data to identify patterns that suggest where tax efficiency can be improved (like consistently underutilized tax credits). Some firms use AI for scenario analysis, like “if you expand to Country X, what would be the tax impact?” The AI draws on tax rate data and profit allocation models to give a quick estimate, which the CA can refine.
</a:t>
            </a:r>
          </a:p>
        </p:txBody>
      </p:sp>
      <p:sp>
        <p:nvSpPr>
          <p:cNvPr id="4" name="Slide Number Placeholder 3"/>
          <p:cNvSpPr>
            <a:spLocks noGrp="1"/>
          </p:cNvSpPr>
          <p:nvPr>
            <p:ph type="sldNum" sz="quarter" idx="5"/>
          </p:nvPr>
        </p:nvSpPr>
        <p:spPr/>
        <p:txBody>
          <a:bodyPr/>
          <a:lstStyle/>
          <a:p>
            <a:fld id="{D4B9A9E5-4F7F-4A7D-9DE1-899232329269}" type="slidenum">
              <a:rPr lang="en-US" smtClean="0"/>
              <a:t>29</a:t>
            </a:fld>
            <a:endParaRPr lang="en-US" dirty="0"/>
          </a:p>
        </p:txBody>
      </p:sp>
    </p:spTree>
    <p:extLst>
      <p:ext uri="{BB962C8B-B14F-4D97-AF65-F5344CB8AC3E}">
        <p14:creationId xmlns:p14="http://schemas.microsoft.com/office/powerpoint/2010/main" val="2253220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Global Tax Compliance &amp; Research Hubs: For a GCC serving global needs, consider that AI tools can encompass multiple jurisdictions. One could set up a central AI knowledge base of global tax rules. For example, IBM Watson was used by some tax departments to ingest massive tax codes and answer queries. Now with LLMs, even open-source models fine-tuned on tax data can be deployed for internal use. This means your team in India can confidently handle first-level queries about, say, VAT rules in the EU or sales tax in the US, with the AI providing the baseline info and references. It reduces reliance on foreign consultants for routine questions, thus broadening the services you can offer globally.
</a:t>
            </a:r>
          </a:p>
        </p:txBody>
      </p:sp>
      <p:sp>
        <p:nvSpPr>
          <p:cNvPr id="4" name="Slide Number Placeholder 3"/>
          <p:cNvSpPr>
            <a:spLocks noGrp="1"/>
          </p:cNvSpPr>
          <p:nvPr>
            <p:ph type="sldNum" sz="quarter" idx="5"/>
          </p:nvPr>
        </p:nvSpPr>
        <p:spPr/>
        <p:txBody>
          <a:bodyPr/>
          <a:lstStyle/>
          <a:p>
            <a:fld id="{D4B9A9E5-4F7F-4A7D-9DE1-899232329269}" type="slidenum">
              <a:rPr lang="en-US" smtClean="0"/>
              <a:t>30</a:t>
            </a:fld>
            <a:endParaRPr lang="en-US" dirty="0"/>
          </a:p>
        </p:txBody>
      </p:sp>
    </p:spTree>
    <p:extLst>
      <p:ext uri="{BB962C8B-B14F-4D97-AF65-F5344CB8AC3E}">
        <p14:creationId xmlns:p14="http://schemas.microsoft.com/office/powerpoint/2010/main" val="2215269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Artificial Intelligence (AI), Machine Learning (ML), Deep Learning (DL), Large Language Models (LLMs)
</a:t>
            </a:r>
          </a:p>
        </p:txBody>
      </p:sp>
      <p:sp>
        <p:nvSpPr>
          <p:cNvPr id="4" name="Slide Number Placeholder 3"/>
          <p:cNvSpPr>
            <a:spLocks noGrp="1"/>
          </p:cNvSpPr>
          <p:nvPr>
            <p:ph type="sldNum" sz="quarter" idx="5"/>
          </p:nvPr>
        </p:nvSpPr>
        <p:spPr/>
        <p:txBody>
          <a:bodyPr/>
          <a:lstStyle/>
          <a:p>
            <a:fld id="{D4B9A9E5-4F7F-4A7D-9DE1-899232329269}" type="slidenum">
              <a:rPr lang="en-US" smtClean="0"/>
              <a:t>3</a:t>
            </a:fld>
            <a:endParaRPr lang="en-US" dirty="0"/>
          </a:p>
        </p:txBody>
      </p:sp>
    </p:spTree>
    <p:extLst>
      <p:ext uri="{BB962C8B-B14F-4D97-AF65-F5344CB8AC3E}">
        <p14:creationId xmlns:p14="http://schemas.microsoft.com/office/powerpoint/2010/main" val="2430111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Intelligent Analytics (ChatGPT Advanced Analysis), Forecasting &amp; Advisory (</a:t>
            </a:r>
            <a:r>
              <a:rPr lang="en-001" dirty="0" err="1"/>
              <a:t>Docyt</a:t>
            </a:r>
            <a:r>
              <a:rPr lang="en-001" dirty="0"/>
              <a:t>, </a:t>
            </a:r>
            <a:r>
              <a:rPr lang="en-001" dirty="0" err="1"/>
              <a:t>Truewind</a:t>
            </a:r>
            <a:r>
              <a:rPr lang="en-001" dirty="0"/>
              <a:t>), Portfolio and Investment Analysis, Strategic Business Insights
</a:t>
            </a:r>
          </a:p>
        </p:txBody>
      </p:sp>
      <p:sp>
        <p:nvSpPr>
          <p:cNvPr id="4" name="Slide Number Placeholder 3"/>
          <p:cNvSpPr>
            <a:spLocks noGrp="1"/>
          </p:cNvSpPr>
          <p:nvPr>
            <p:ph type="sldNum" sz="quarter" idx="5"/>
          </p:nvPr>
        </p:nvSpPr>
        <p:spPr/>
        <p:txBody>
          <a:bodyPr/>
          <a:lstStyle/>
          <a:p>
            <a:fld id="{D4B9A9E5-4F7F-4A7D-9DE1-899232329269}" type="slidenum">
              <a:rPr lang="en-US" smtClean="0"/>
              <a:t>31</a:t>
            </a:fld>
            <a:endParaRPr lang="en-US" dirty="0"/>
          </a:p>
        </p:txBody>
      </p:sp>
    </p:spTree>
    <p:extLst>
      <p:ext uri="{BB962C8B-B14F-4D97-AF65-F5344CB8AC3E}">
        <p14:creationId xmlns:p14="http://schemas.microsoft.com/office/powerpoint/2010/main" val="1795786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Intelligent Analytics (ChatGPT Advanced Analysis): With tools like ChatGPT’s Advanced Data Analysis (formerly Code Interpreter), accountants can perform data analysis without being programming experts. For example, you can feed a CSV of a company’s last 5 years of financials into the AI and ask, “What are the key trends and which expenses are growing the fastest?” The AI can calculate and return insights or even produce charts. In one use case, an accountant gave an LLM two versions of data (a starting period and an ending period) and asked it to figure out how to get from A to B, essentially letting the AI suggest an automated transformation or formula. The AI produced novel insights and potential process improvements. This means CAs can quickly generate analytics that might have taken a data specialist’s time – from ratio analysis to identifying correlations in data (e.g. linking footfall to sales in retail data).
</a:t>
            </a:r>
          </a:p>
        </p:txBody>
      </p:sp>
      <p:sp>
        <p:nvSpPr>
          <p:cNvPr id="4" name="Slide Number Placeholder 3"/>
          <p:cNvSpPr>
            <a:spLocks noGrp="1"/>
          </p:cNvSpPr>
          <p:nvPr>
            <p:ph type="sldNum" sz="quarter" idx="5"/>
          </p:nvPr>
        </p:nvSpPr>
        <p:spPr/>
        <p:txBody>
          <a:bodyPr/>
          <a:lstStyle/>
          <a:p>
            <a:fld id="{D4B9A9E5-4F7F-4A7D-9DE1-899232329269}" type="slidenum">
              <a:rPr lang="en-US" smtClean="0"/>
              <a:t>32</a:t>
            </a:fld>
            <a:endParaRPr lang="en-US" dirty="0"/>
          </a:p>
        </p:txBody>
      </p:sp>
    </p:spTree>
    <p:extLst>
      <p:ext uri="{BB962C8B-B14F-4D97-AF65-F5344CB8AC3E}">
        <p14:creationId xmlns:p14="http://schemas.microsoft.com/office/powerpoint/2010/main" val="388401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Forecasting &amp; Advisory (</a:t>
            </a:r>
            <a:r>
              <a:rPr lang="en-001" dirty="0" err="1"/>
              <a:t>Docyt</a:t>
            </a:r>
            <a:r>
              <a:rPr lang="en-001" dirty="0"/>
              <a:t>, </a:t>
            </a:r>
            <a:r>
              <a:rPr lang="en-001" dirty="0" err="1"/>
              <a:t>Truewind</a:t>
            </a:r>
            <a:r>
              <a:rPr lang="en-001" dirty="0"/>
              <a:t>): </a:t>
            </a:r>
            <a:r>
              <a:rPr lang="en-001" dirty="0" err="1"/>
              <a:t>Docyt</a:t>
            </a:r>
            <a:r>
              <a:rPr lang="en-001" dirty="0"/>
              <a:t> AI is a tool offering real-time bookkeeping with forecasting – it pulls in financial data continuously (from bank feeds, QuickBooks, etc.) and uses ML to predict future revenues, costs, and cash flows. It basically acts like an always-on financial planner that adapts predictions as new data comes in. </a:t>
            </a:r>
            <a:r>
              <a:rPr lang="en-001" dirty="0" err="1"/>
              <a:t>Truewind</a:t>
            </a:r>
            <a:r>
              <a:rPr lang="en-001" dirty="0"/>
              <a:t> is another AI-driven platform focusing on startups/</a:t>
            </a:r>
            <a:r>
              <a:rPr lang="en-001" dirty="0" err="1"/>
              <a:t>SMBs</a:t>
            </a:r>
            <a:r>
              <a:rPr lang="en-001" dirty="0"/>
              <a:t>, where it not only automates the books but also provides detailed financial models and scenario planning with minimal human input. These tools can generate projections and identify when a business might run into cash crunch or when revenue targets will be met, etc., helping CAs provide proactive advice.
</a:t>
            </a:r>
          </a:p>
        </p:txBody>
      </p:sp>
      <p:sp>
        <p:nvSpPr>
          <p:cNvPr id="4" name="Slide Number Placeholder 3"/>
          <p:cNvSpPr>
            <a:spLocks noGrp="1"/>
          </p:cNvSpPr>
          <p:nvPr>
            <p:ph type="sldNum" sz="quarter" idx="5"/>
          </p:nvPr>
        </p:nvSpPr>
        <p:spPr/>
        <p:txBody>
          <a:bodyPr/>
          <a:lstStyle/>
          <a:p>
            <a:fld id="{D4B9A9E5-4F7F-4A7D-9DE1-899232329269}" type="slidenum">
              <a:rPr lang="en-US" smtClean="0"/>
              <a:t>33</a:t>
            </a:fld>
            <a:endParaRPr lang="en-US" dirty="0"/>
          </a:p>
        </p:txBody>
      </p:sp>
    </p:spTree>
    <p:extLst>
      <p:ext uri="{BB962C8B-B14F-4D97-AF65-F5344CB8AC3E}">
        <p14:creationId xmlns:p14="http://schemas.microsoft.com/office/powerpoint/2010/main" val="224966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Portfolio and Investment Analysis: CAs working in advisory or wealth management can use AI to analyze portfolios. There are AI tools that, given a set of investments, can assess risk levels, optimize asset allocation, or even scan news sentiment on portfolio holdings. While more niche, these can be relevant if your GCC branch deals with treasury or investment functions for clients.
</a:t>
            </a:r>
          </a:p>
        </p:txBody>
      </p:sp>
      <p:sp>
        <p:nvSpPr>
          <p:cNvPr id="4" name="Slide Number Placeholder 3"/>
          <p:cNvSpPr>
            <a:spLocks noGrp="1"/>
          </p:cNvSpPr>
          <p:nvPr>
            <p:ph type="sldNum" sz="quarter" idx="5"/>
          </p:nvPr>
        </p:nvSpPr>
        <p:spPr/>
        <p:txBody>
          <a:bodyPr/>
          <a:lstStyle/>
          <a:p>
            <a:fld id="{D4B9A9E5-4F7F-4A7D-9DE1-899232329269}" type="slidenum">
              <a:rPr lang="en-US" smtClean="0"/>
              <a:t>34</a:t>
            </a:fld>
            <a:endParaRPr lang="en-US" dirty="0"/>
          </a:p>
        </p:txBody>
      </p:sp>
    </p:spTree>
    <p:extLst>
      <p:ext uri="{BB962C8B-B14F-4D97-AF65-F5344CB8AC3E}">
        <p14:creationId xmlns:p14="http://schemas.microsoft.com/office/powerpoint/2010/main" val="684333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Strategic Business Insights: Using AI to combine financial data with other business data (sales metrics, operational </a:t>
            </a:r>
            <a:r>
              <a:rPr lang="en-001" dirty="0" err="1"/>
              <a:t>KPIs</a:t>
            </a:r>
            <a:r>
              <a:rPr lang="en-001" dirty="0"/>
              <a:t>) can yield strategic insights. For instance, by feeding both financial and non-financial data into a machine learning model, a firm might predict customer churn or detect which client segments are most profitable. Some advanced AI platforms allow you to ask natural language questions of your data – e.g., “Which service line has the highest profit margin growth and what drives it?” – and get answers drawing from multiple data sources. This was historically the realm of BI (Business Intelligence) tools, but now with AI augmentation, even BI is more accessible via natural language queries and automated anomaly detection. Microsoft’s Power BI, for example, has AI visuals and a Q&amp;A feature where you type a question and it generates a visual answer.
</a:t>
            </a:r>
          </a:p>
        </p:txBody>
      </p:sp>
      <p:sp>
        <p:nvSpPr>
          <p:cNvPr id="4" name="Slide Number Placeholder 3"/>
          <p:cNvSpPr>
            <a:spLocks noGrp="1"/>
          </p:cNvSpPr>
          <p:nvPr>
            <p:ph type="sldNum" sz="quarter" idx="5"/>
          </p:nvPr>
        </p:nvSpPr>
        <p:spPr/>
        <p:txBody>
          <a:bodyPr/>
          <a:lstStyle/>
          <a:p>
            <a:fld id="{D4B9A9E5-4F7F-4A7D-9DE1-899232329269}" type="slidenum">
              <a:rPr lang="en-US" smtClean="0"/>
              <a:t>35</a:t>
            </a:fld>
            <a:endParaRPr lang="en-US" dirty="0"/>
          </a:p>
        </p:txBody>
      </p:sp>
    </p:spTree>
    <p:extLst>
      <p:ext uri="{BB962C8B-B14F-4D97-AF65-F5344CB8AC3E}">
        <p14:creationId xmlns:p14="http://schemas.microsoft.com/office/powerpoint/2010/main" val="3912415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Microsoft 365 Copilot, Google Workspace Duet AI, Other Utilities
</a:t>
            </a:r>
          </a:p>
        </p:txBody>
      </p:sp>
      <p:sp>
        <p:nvSpPr>
          <p:cNvPr id="4" name="Slide Number Placeholder 3"/>
          <p:cNvSpPr>
            <a:spLocks noGrp="1"/>
          </p:cNvSpPr>
          <p:nvPr>
            <p:ph type="sldNum" sz="quarter" idx="5"/>
          </p:nvPr>
        </p:nvSpPr>
        <p:spPr/>
        <p:txBody>
          <a:bodyPr/>
          <a:lstStyle/>
          <a:p>
            <a:fld id="{D4B9A9E5-4F7F-4A7D-9DE1-899232329269}" type="slidenum">
              <a:rPr lang="en-US" smtClean="0"/>
              <a:t>36</a:t>
            </a:fld>
            <a:endParaRPr lang="en-US" dirty="0"/>
          </a:p>
        </p:txBody>
      </p:sp>
    </p:spTree>
    <p:extLst>
      <p:ext uri="{BB962C8B-B14F-4D97-AF65-F5344CB8AC3E}">
        <p14:creationId xmlns:p14="http://schemas.microsoft.com/office/powerpoint/2010/main" val="298548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Microsoft 365 Copilot: Microsoft’s Copilot is an AI assistant embedded within Word, Excel, PowerPoint, Outlook, and Teams, designed to boost productivity for professionals. It’s like having an AI intern in all your Office apps. Key features relevant to CAs:
o    Word: Copilot can draft and edit text. You can ask it to generate a first draft of a proposal or engagement letter, or to summarize a long report into bullet points. If you have a lengthy audit report, Copilot can highlight key issues or rewrite sections for clarity. It saves time on writing and reviewing documents.
o    Outlook: It can draft emails based on context. For example, if you have email threads with a client, Copilot can read them and suggest a reply that addresses all points – very handy for quickly responding to queries or composing tricky emails to clients or authorities. It ensures consistency and can pull in details from other documents if needed.
o    Excel: In Excel, Copilot helps analyze data and create visualizations. You can ask questions in plain English, like “Copilot, what are the top 5 expense categories this quarter and how do they compare to last quarter?” and it will churn through your spreadsheet to answer, possibly even producing a chart. It can generate formulas or even entire pivot tables on request. This lowers the barrier to complex analysis for those not extremely advanced in Excel.
o    PowerPoint: Copilot can turn documents or data into presentations. If you have a Word memo or an Excel analysis, Copilot can create draft PowerPoint slides summarizing the content. It also helps condense slides – for instance, taking a 20-slide deck and suggesting how to summarize it in 5 slides for a client meeting. This is fantastic for CAs who often need to present financial results or strategies; a lot of slide creation grunt work is eliminated.
o    Teams: Copilot can act as a meeting assistant – transcribing meetings, generating minutes, and action points. If you join a meeting late, it can brief you on what was discussed. After meetings, it can draft a summary of what was agreed and the next steps. This ensures nothing falls through the cracks and everyone gets a concise recap, which is especially useful in multi-team or cross-border meetings common in GCC operations.
</a:t>
            </a:r>
          </a:p>
        </p:txBody>
      </p:sp>
      <p:sp>
        <p:nvSpPr>
          <p:cNvPr id="4" name="Slide Number Placeholder 3"/>
          <p:cNvSpPr>
            <a:spLocks noGrp="1"/>
          </p:cNvSpPr>
          <p:nvPr>
            <p:ph type="sldNum" sz="quarter" idx="5"/>
          </p:nvPr>
        </p:nvSpPr>
        <p:spPr/>
        <p:txBody>
          <a:bodyPr/>
          <a:lstStyle/>
          <a:p>
            <a:fld id="{D4B9A9E5-4F7F-4A7D-9DE1-899232329269}" type="slidenum">
              <a:rPr lang="en-US" smtClean="0"/>
              <a:t>37</a:t>
            </a:fld>
            <a:endParaRPr lang="en-US" dirty="0"/>
          </a:p>
        </p:txBody>
      </p:sp>
    </p:spTree>
    <p:extLst>
      <p:ext uri="{BB962C8B-B14F-4D97-AF65-F5344CB8AC3E}">
        <p14:creationId xmlns:p14="http://schemas.microsoft.com/office/powerpoint/2010/main" val="2278331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Google Workspace Duet AI: Google’s equivalent brings AI help to Gmail, Google Docs, Sheets, and Slides. It can draft emails, summarize long email threads, create Docs from bullet points, generate images for slides, and even help write formulas in Sheets. If your firm uses Google’s ecosystem, Duet AI ensures you have similar copilots: e.g., in Google Sheets, you can ask, “What’s the trend of our monthly revenues?” and get a generated analysis. In Docs, you might say, “Draft a client proposal for tax consulting services” and it will produce a starting document. The idea is the same – reduce the blank-page syndrome and speed up writing and analysis tasks.
</a:t>
            </a:r>
          </a:p>
        </p:txBody>
      </p:sp>
      <p:sp>
        <p:nvSpPr>
          <p:cNvPr id="4" name="Slide Number Placeholder 3"/>
          <p:cNvSpPr>
            <a:spLocks noGrp="1"/>
          </p:cNvSpPr>
          <p:nvPr>
            <p:ph type="sldNum" sz="quarter" idx="5"/>
          </p:nvPr>
        </p:nvSpPr>
        <p:spPr/>
        <p:txBody>
          <a:bodyPr/>
          <a:lstStyle/>
          <a:p>
            <a:fld id="{D4B9A9E5-4F7F-4A7D-9DE1-899232329269}" type="slidenum">
              <a:rPr lang="en-US" smtClean="0"/>
              <a:t>38</a:t>
            </a:fld>
            <a:endParaRPr lang="en-US" dirty="0"/>
          </a:p>
        </p:txBody>
      </p:sp>
    </p:spTree>
    <p:extLst>
      <p:ext uri="{BB962C8B-B14F-4D97-AF65-F5344CB8AC3E}">
        <p14:creationId xmlns:p14="http://schemas.microsoft.com/office/powerpoint/2010/main" val="11580517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         Other Utilities: There are numerous other AI tools to ease office work. For instance:
o    Notion AI can help draft and organize content in notes or knowledge bases.
o    </a:t>
            </a:r>
            <a:r>
              <a:rPr lang="en-001" dirty="0" err="1"/>
              <a:t>GrammarlyGO</a:t>
            </a:r>
            <a:r>
              <a:rPr lang="en-001" dirty="0"/>
              <a:t> (AI writing assistant) can refine your writing or adjust tone (useful to make sure communications are professional and clear).
o    Otter.ai can transcribe meetings and calls (with clients or team) in real-time and generate summaries – helpful if you want a written record of discussions without a person taking notes.
o    Krisp.ai uses AI to cut out background noise in calls (useful for clear communication in a busy office).
o    </a:t>
            </a:r>
            <a:r>
              <a:rPr lang="en-001" dirty="0" err="1"/>
              <a:t>VoicePen</a:t>
            </a:r>
            <a:r>
              <a:rPr lang="en-001" dirty="0"/>
              <a:t> AI can convert voice notes to written content, so a CA could dictate a quick note or report section and have it written out.
</a:t>
            </a:r>
          </a:p>
        </p:txBody>
      </p:sp>
      <p:sp>
        <p:nvSpPr>
          <p:cNvPr id="4" name="Slide Number Placeholder 3"/>
          <p:cNvSpPr>
            <a:spLocks noGrp="1"/>
          </p:cNvSpPr>
          <p:nvPr>
            <p:ph type="sldNum" sz="quarter" idx="5"/>
          </p:nvPr>
        </p:nvSpPr>
        <p:spPr/>
        <p:txBody>
          <a:bodyPr/>
          <a:lstStyle/>
          <a:p>
            <a:fld id="{D4B9A9E5-4F7F-4A7D-9DE1-899232329269}" type="slidenum">
              <a:rPr lang="en-US" smtClean="0"/>
              <a:t>39</a:t>
            </a:fld>
            <a:endParaRPr lang="en-US" dirty="0"/>
          </a:p>
        </p:txBody>
      </p:sp>
    </p:spTree>
    <p:extLst>
      <p:ext uri="{BB962C8B-B14F-4D97-AF65-F5344CB8AC3E}">
        <p14:creationId xmlns:p14="http://schemas.microsoft.com/office/powerpoint/2010/main" val="218196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a:t>AI tools are transforming the accounting landscape, enabling CAs to establish efficient Global Capability Centers in India. By embracing these technologies, CAs can enhance productivity, improve accuracy, and drive better decision-making.</a:t>
            </a:r>
          </a:p>
        </p:txBody>
      </p:sp>
      <p:sp>
        <p:nvSpPr>
          <p:cNvPr id="4" name="Slide Number Placeholder 3"/>
          <p:cNvSpPr>
            <a:spLocks noGrp="1"/>
          </p:cNvSpPr>
          <p:nvPr>
            <p:ph type="sldNum" sz="quarter" idx="5"/>
          </p:nvPr>
        </p:nvSpPr>
        <p:spPr/>
        <p:txBody>
          <a:bodyPr/>
          <a:lstStyle/>
          <a:p>
            <a:fld id="{D4B9A9E5-4F7F-4A7D-9DE1-899232329269}" type="slidenum">
              <a:rPr lang="en-US" smtClean="0"/>
              <a:t>40</a:t>
            </a:fld>
            <a:endParaRPr lang="en-US" dirty="0"/>
          </a:p>
        </p:txBody>
      </p:sp>
    </p:spTree>
    <p:extLst>
      <p:ext uri="{BB962C8B-B14F-4D97-AF65-F5344CB8AC3E}">
        <p14:creationId xmlns:p14="http://schemas.microsoft.com/office/powerpoint/2010/main" val="3990236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Introduction to AI: Key Concepts for CAs
3    Artificial Intelligence (AI): AI is the broad field of computer science where machines perform tasks that typically require human intelligence (e.g. understanding language, recognizing patterns, decision-making). Modern AI systems can process vast amounts of data and find patterns to make decisions or generate content.
</a:t>
            </a:r>
          </a:p>
        </p:txBody>
      </p:sp>
      <p:sp>
        <p:nvSpPr>
          <p:cNvPr id="4" name="Slide Number Placeholder 3"/>
          <p:cNvSpPr>
            <a:spLocks noGrp="1"/>
          </p:cNvSpPr>
          <p:nvPr>
            <p:ph type="sldNum" sz="quarter" idx="5"/>
          </p:nvPr>
        </p:nvSpPr>
        <p:spPr/>
        <p:txBody>
          <a:bodyPr/>
          <a:lstStyle/>
          <a:p>
            <a:fld id="{D4B9A9E5-4F7F-4A7D-9DE1-899232329269}" type="slidenum">
              <a:rPr lang="en-US" smtClean="0"/>
              <a:t>4</a:t>
            </a:fld>
            <a:endParaRPr lang="en-US" dirty="0"/>
          </a:p>
        </p:txBody>
      </p:sp>
    </p:spTree>
    <p:extLst>
      <p:ext uri="{BB962C8B-B14F-4D97-AF65-F5344CB8AC3E}">
        <p14:creationId xmlns:p14="http://schemas.microsoft.com/office/powerpoint/2010/main" val="181646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4    Machine Learning (ML): ML is a subset of AI that enables systems to learn from data and improve over time without explicit programming. ML algorithms find patterns in historical data to make predictions or classifications on new data (e.g. predicting financial risks or classifying transactions).
</a:t>
            </a:r>
          </a:p>
        </p:txBody>
      </p:sp>
      <p:sp>
        <p:nvSpPr>
          <p:cNvPr id="4" name="Slide Number Placeholder 3"/>
          <p:cNvSpPr>
            <a:spLocks noGrp="1"/>
          </p:cNvSpPr>
          <p:nvPr>
            <p:ph type="sldNum" sz="quarter" idx="5"/>
          </p:nvPr>
        </p:nvSpPr>
        <p:spPr/>
        <p:txBody>
          <a:bodyPr/>
          <a:lstStyle/>
          <a:p>
            <a:fld id="{D4B9A9E5-4F7F-4A7D-9DE1-899232329269}" type="slidenum">
              <a:rPr lang="en-US" smtClean="0"/>
              <a:t>5</a:t>
            </a:fld>
            <a:endParaRPr lang="en-US" dirty="0"/>
          </a:p>
        </p:txBody>
      </p:sp>
    </p:spTree>
    <p:extLst>
      <p:ext uri="{BB962C8B-B14F-4D97-AF65-F5344CB8AC3E}">
        <p14:creationId xmlns:p14="http://schemas.microsoft.com/office/powerpoint/2010/main" val="2908500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5    Deep Learning (DL): DL is a subset of ML that uses multi-layered neural networks to learn complex patterns. These neural networks mimic the human brain’s neuron layers and excel at handling large volumes of unstructured data (like images or natural language). Deep learning has driven advances in image recognition, speech-to-text, and other complex tasks by automatically extracting features from raw data.
</a:t>
            </a:r>
          </a:p>
        </p:txBody>
      </p:sp>
      <p:sp>
        <p:nvSpPr>
          <p:cNvPr id="4" name="Slide Number Placeholder 3"/>
          <p:cNvSpPr>
            <a:spLocks noGrp="1"/>
          </p:cNvSpPr>
          <p:nvPr>
            <p:ph type="sldNum" sz="quarter" idx="5"/>
          </p:nvPr>
        </p:nvSpPr>
        <p:spPr/>
        <p:txBody>
          <a:bodyPr/>
          <a:lstStyle/>
          <a:p>
            <a:fld id="{D4B9A9E5-4F7F-4A7D-9DE1-899232329269}" type="slidenum">
              <a:rPr lang="en-US" smtClean="0"/>
              <a:t>6</a:t>
            </a:fld>
            <a:endParaRPr lang="en-US" dirty="0"/>
          </a:p>
        </p:txBody>
      </p:sp>
    </p:spTree>
    <p:extLst>
      <p:ext uri="{BB962C8B-B14F-4D97-AF65-F5344CB8AC3E}">
        <p14:creationId xmlns:p14="http://schemas.microsoft.com/office/powerpoint/2010/main" val="2826370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001" dirty="0"/>
              <a:t>
6    Large Language Models (LLMs): LLMs are massive deep learning models for language, trained on huge text datasets to produce human-like text. Models like GPT-4 or Google </a:t>
            </a:r>
            <a:r>
              <a:rPr lang="en-001" dirty="0" err="1"/>
              <a:t>PaLM</a:t>
            </a:r>
            <a:r>
              <a:rPr lang="en-001" dirty="0"/>
              <a:t> can understand context, answer questions, draft documents, and carry on conversations. LLMs are a form of generative AI specialized in text, powering tools like ChatGPT and Bard that can assist with writing and research. However, not all generative AI is an LLM – for example, image generators like DALL-E are generative AI but not language models.
</a:t>
            </a:r>
          </a:p>
        </p:txBody>
      </p:sp>
      <p:sp>
        <p:nvSpPr>
          <p:cNvPr id="4" name="Slide Number Placeholder 3"/>
          <p:cNvSpPr>
            <a:spLocks noGrp="1"/>
          </p:cNvSpPr>
          <p:nvPr>
            <p:ph type="sldNum" sz="quarter" idx="5"/>
          </p:nvPr>
        </p:nvSpPr>
        <p:spPr/>
        <p:txBody>
          <a:bodyPr/>
          <a:lstStyle/>
          <a:p>
            <a:fld id="{D4B9A9E5-4F7F-4A7D-9DE1-899232329269}" type="slidenum">
              <a:rPr lang="en-US" smtClean="0"/>
              <a:t>7</a:t>
            </a:fld>
            <a:endParaRPr lang="en-US" dirty="0"/>
          </a:p>
        </p:txBody>
      </p:sp>
    </p:spTree>
    <p:extLst>
      <p:ext uri="{BB962C8B-B14F-4D97-AF65-F5344CB8AC3E}">
        <p14:creationId xmlns:p14="http://schemas.microsoft.com/office/powerpoint/2010/main" val="2160917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5D24A-8431-628F-412B-2D607E70D4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3DA5B-0DEA-7AC9-4C16-9BA6E62043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C78F1A-8070-7096-7550-C05BCBA9FEE4}"/>
              </a:ext>
            </a:extLst>
          </p:cNvPr>
          <p:cNvSpPr>
            <a:spLocks noGrp="1"/>
          </p:cNvSpPr>
          <p:nvPr>
            <p:ph type="body" idx="1"/>
          </p:nvPr>
        </p:nvSpPr>
        <p:spPr/>
        <p:txBody>
          <a:bodyPr/>
          <a:lstStyle/>
          <a:p>
            <a:r>
              <a:rPr lang="en-001" dirty="0"/>
              <a:t>
6    Large Language Models (LLMs): LLMs are massive deep learning models for language, trained on huge text datasets to produce human-like text. Models like GPT-4 or Google </a:t>
            </a:r>
            <a:r>
              <a:rPr lang="en-001" dirty="0" err="1"/>
              <a:t>PaLM</a:t>
            </a:r>
            <a:r>
              <a:rPr lang="en-001" dirty="0"/>
              <a:t> can understand context, answer questions, draft documents, and carry on conversations. LLMs are a form of generative AI specialized in text, powering tools like ChatGPT and Bard that can assist with writing and research. However, not all generative AI is an LLM – for example, image generators like DALL-E are generative AI but not language models.
</a:t>
            </a:r>
          </a:p>
        </p:txBody>
      </p:sp>
      <p:sp>
        <p:nvSpPr>
          <p:cNvPr id="4" name="Slide Number Placeholder 3">
            <a:extLst>
              <a:ext uri="{FF2B5EF4-FFF2-40B4-BE49-F238E27FC236}">
                <a16:creationId xmlns:a16="http://schemas.microsoft.com/office/drawing/2014/main" id="{9D6A79A9-BD6B-70FF-5397-18C77975667D}"/>
              </a:ext>
            </a:extLst>
          </p:cNvPr>
          <p:cNvSpPr>
            <a:spLocks noGrp="1"/>
          </p:cNvSpPr>
          <p:nvPr>
            <p:ph type="sldNum" sz="quarter" idx="5"/>
          </p:nvPr>
        </p:nvSpPr>
        <p:spPr/>
        <p:txBody>
          <a:bodyPr/>
          <a:lstStyle/>
          <a:p>
            <a:fld id="{D4B9A9E5-4F7F-4A7D-9DE1-899232329269}" type="slidenum">
              <a:rPr lang="en-US" smtClean="0"/>
              <a:t>8</a:t>
            </a:fld>
            <a:endParaRPr lang="en-US" dirty="0"/>
          </a:p>
        </p:txBody>
      </p:sp>
    </p:spTree>
    <p:extLst>
      <p:ext uri="{BB962C8B-B14F-4D97-AF65-F5344CB8AC3E}">
        <p14:creationId xmlns:p14="http://schemas.microsoft.com/office/powerpoint/2010/main" val="1578887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01" dirty="0"/>
          </a:p>
        </p:txBody>
      </p:sp>
      <p:sp>
        <p:nvSpPr>
          <p:cNvPr id="4" name="Slide Number Placeholder 3"/>
          <p:cNvSpPr>
            <a:spLocks noGrp="1"/>
          </p:cNvSpPr>
          <p:nvPr>
            <p:ph type="sldNum" sz="quarter" idx="5"/>
          </p:nvPr>
        </p:nvSpPr>
        <p:spPr/>
        <p:txBody>
          <a:bodyPr/>
          <a:lstStyle/>
          <a:p>
            <a:fld id="{D4B9A9E5-4F7F-4A7D-9DE1-899232329269}" type="slidenum">
              <a:rPr lang="en-US" smtClean="0"/>
              <a:t>9</a:t>
            </a:fld>
            <a:endParaRPr lang="en-US" dirty="0"/>
          </a:p>
        </p:txBody>
      </p:sp>
    </p:spTree>
    <p:extLst>
      <p:ext uri="{BB962C8B-B14F-4D97-AF65-F5344CB8AC3E}">
        <p14:creationId xmlns:p14="http://schemas.microsoft.com/office/powerpoint/2010/main" val="28701148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4996-9779-1D0F-B5C6-7FE85FFF1EF4}"/>
              </a:ext>
            </a:extLst>
          </p:cNvPr>
          <p:cNvSpPr>
            <a:spLocks noGrp="1"/>
          </p:cNvSpPr>
          <p:nvPr>
            <p:ph type="title" hasCustomPrompt="1"/>
          </p:nvPr>
        </p:nvSpPr>
        <p:spPr>
          <a:xfrm>
            <a:off x="6096000" y="2773681"/>
            <a:ext cx="5674360" cy="3200400"/>
          </a:xfrm>
        </p:spPr>
        <p:txBody>
          <a:bodyPr anchor="b">
            <a:normAutofit/>
          </a:bodyPr>
          <a:lstStyle>
            <a:lvl1pPr>
              <a:defRPr sz="4800">
                <a:solidFill>
                  <a:schemeClr val="bg1"/>
                </a:solidFill>
              </a:defRPr>
            </a:lvl1pPr>
          </a:lstStyle>
          <a:p>
            <a:r>
              <a:rPr lang="en-US" dirty="0"/>
              <a:t>Click to add title</a:t>
            </a:r>
          </a:p>
        </p:txBody>
      </p:sp>
      <p:pic>
        <p:nvPicPr>
          <p:cNvPr id="7" name="Graphic 6">
            <a:extLst>
              <a:ext uri="{FF2B5EF4-FFF2-40B4-BE49-F238E27FC236}">
                <a16:creationId xmlns:a16="http://schemas.microsoft.com/office/drawing/2014/main" id="{96B97173-A601-1D66-1651-4FE0D76A0BC7}"/>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454" t="1728"/>
          <a:stretch/>
        </p:blipFill>
        <p:spPr>
          <a:xfrm>
            <a:off x="-1" y="0"/>
            <a:ext cx="8264995" cy="5320146"/>
          </a:xfrm>
          <a:prstGeom prst="rect">
            <a:avLst/>
          </a:prstGeom>
        </p:spPr>
      </p:pic>
    </p:spTree>
    <p:extLst>
      <p:ext uri="{BB962C8B-B14F-4D97-AF65-F5344CB8AC3E}">
        <p14:creationId xmlns:p14="http://schemas.microsoft.com/office/powerpoint/2010/main" val="3810847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E5D17C7-3503-7305-8191-20863B738898}"/>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5824" b="26760"/>
          <a:stretch/>
        </p:blipFill>
        <p:spPr>
          <a:xfrm>
            <a:off x="9229725" y="1835240"/>
            <a:ext cx="2962275" cy="5022760"/>
          </a:xfrm>
          <a:prstGeom prst="rect">
            <a:avLst/>
          </a:prstGeom>
        </p:spPr>
      </p:pic>
      <p:sp>
        <p:nvSpPr>
          <p:cNvPr id="14" name="Rectangle 13">
            <a:extLst>
              <a:ext uri="{FF2B5EF4-FFF2-40B4-BE49-F238E27FC236}">
                <a16:creationId xmlns:a16="http://schemas.microsoft.com/office/drawing/2014/main" id="{C76E1AE6-3E01-1CBD-CAEC-11056D00ADE5}"/>
              </a:ext>
              <a:ext uri="{C183D7F6-B498-43B3-948B-1728B52AA6E4}">
                <adec:decorative xmlns:adec="http://schemas.microsoft.com/office/drawing/2017/decorative" val="1"/>
              </a:ext>
            </a:extLst>
          </p:cNvPr>
          <p:cNvSpPr/>
          <p:nvPr userDrawn="1"/>
        </p:nvSpPr>
        <p:spPr>
          <a:xfrm>
            <a:off x="4443413" y="1835240"/>
            <a:ext cx="7000875" cy="4279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90E28F03-2149-7C50-779B-6A2D8D789AF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60903" r="75060" b="10347"/>
          <a:stretch/>
        </p:blipFill>
        <p:spPr>
          <a:xfrm rot="16200000">
            <a:off x="149650" y="-149653"/>
            <a:ext cx="1672375" cy="1971675"/>
          </a:xfrm>
          <a:prstGeom prst="rect">
            <a:avLst/>
          </a:prstGeom>
        </p:spPr>
      </p:pic>
      <p:sp>
        <p:nvSpPr>
          <p:cNvPr id="10" name="Title 9">
            <a:extLst>
              <a:ext uri="{FF2B5EF4-FFF2-40B4-BE49-F238E27FC236}">
                <a16:creationId xmlns:a16="http://schemas.microsoft.com/office/drawing/2014/main" id="{CA4CAE4E-4252-8471-C50B-1DD5AFBFECCA}"/>
              </a:ext>
            </a:extLst>
          </p:cNvPr>
          <p:cNvSpPr>
            <a:spLocks noGrp="1"/>
          </p:cNvSpPr>
          <p:nvPr>
            <p:ph type="title" hasCustomPrompt="1"/>
          </p:nvPr>
        </p:nvSpPr>
        <p:spPr>
          <a:xfrm>
            <a:off x="914399" y="365125"/>
            <a:ext cx="10363202" cy="1603462"/>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E493CE42-5465-91AC-A1F4-A4821AE37A9C}"/>
              </a:ext>
            </a:extLst>
          </p:cNvPr>
          <p:cNvSpPr>
            <a:spLocks noGrp="1"/>
          </p:cNvSpPr>
          <p:nvPr>
            <p:ph sz="quarter" idx="10" hasCustomPrompt="1"/>
          </p:nvPr>
        </p:nvSpPr>
        <p:spPr>
          <a:xfrm>
            <a:off x="914399" y="2022250"/>
            <a:ext cx="3299013" cy="3914910"/>
          </a:xfrm>
        </p:spPr>
        <p:txBody>
          <a:bodyPr>
            <a:normAutofit/>
          </a:bodyPr>
          <a:lstStyle>
            <a:lvl1pPr>
              <a:spcBef>
                <a:spcPts val="0"/>
              </a:spcBef>
              <a:spcAft>
                <a:spcPts val="1200"/>
              </a:spcAft>
              <a:defRPr sz="2000" b="0"/>
            </a:lvl1pPr>
            <a:lvl2pPr>
              <a:spcBef>
                <a:spcPts val="0"/>
              </a:spcBef>
              <a:spcAft>
                <a:spcPts val="1200"/>
              </a:spcAft>
              <a:defRPr sz="1800" b="0"/>
            </a:lvl2pPr>
            <a:lvl3pPr>
              <a:spcBef>
                <a:spcPts val="0"/>
              </a:spcBef>
              <a:spcAft>
                <a:spcPts val="1200"/>
              </a:spcAft>
              <a:defRPr sz="1600" b="0"/>
            </a:lvl3pPr>
            <a:lvl4pPr>
              <a:spcBef>
                <a:spcPts val="0"/>
              </a:spcBef>
              <a:spcAft>
                <a:spcPts val="1200"/>
              </a:spcAft>
              <a:defRPr sz="1400" b="0"/>
            </a:lvl4pPr>
            <a:lvl5pPr>
              <a:spcBef>
                <a:spcPts val="0"/>
              </a:spcBef>
              <a:spcAft>
                <a:spcPts val="1200"/>
              </a:spcAft>
              <a:defRPr sz="1400" b="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able Placeholder 12">
            <a:extLst>
              <a:ext uri="{FF2B5EF4-FFF2-40B4-BE49-F238E27FC236}">
                <a16:creationId xmlns:a16="http://schemas.microsoft.com/office/drawing/2014/main" id="{156A00B1-F3E3-B7FF-58F4-61DE3EF07C07}"/>
              </a:ext>
            </a:extLst>
          </p:cNvPr>
          <p:cNvSpPr>
            <a:spLocks noGrp="1"/>
          </p:cNvSpPr>
          <p:nvPr>
            <p:ph type="tbl" sz="quarter" idx="11" hasCustomPrompt="1"/>
          </p:nvPr>
        </p:nvSpPr>
        <p:spPr>
          <a:xfrm>
            <a:off x="4602163" y="2017713"/>
            <a:ext cx="6675437" cy="3932237"/>
          </a:xfrm>
        </p:spPr>
        <p:txBody>
          <a:bodyPr>
            <a:normAutofit/>
          </a:bodyPr>
          <a:lstStyle>
            <a:lvl1pPr>
              <a:defRPr sz="2000"/>
            </a:lvl1pPr>
          </a:lstStyle>
          <a:p>
            <a:r>
              <a:rPr lang="en-US" dirty="0"/>
              <a:t>Click icon to insert table</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05621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3">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3A42171-0D82-07BF-4667-498861CC2AFB}"/>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883" t="34408" r="46636" b="1"/>
          <a:stretch/>
        </p:blipFill>
        <p:spPr>
          <a:xfrm flipH="1" flipV="1">
            <a:off x="10506072" y="3984078"/>
            <a:ext cx="1685928" cy="2873921"/>
          </a:xfrm>
          <a:prstGeom prst="rect">
            <a:avLst/>
          </a:prstGeom>
        </p:spPr>
      </p:pic>
      <p:pic>
        <p:nvPicPr>
          <p:cNvPr id="9" name="Graphic 8">
            <a:extLst>
              <a:ext uri="{FF2B5EF4-FFF2-40B4-BE49-F238E27FC236}">
                <a16:creationId xmlns:a16="http://schemas.microsoft.com/office/drawing/2014/main" id="{13C71A0D-EE6D-54C4-71DE-04BE28558058}"/>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718" t="47145" r="39389" b="8754"/>
          <a:stretch/>
        </p:blipFill>
        <p:spPr>
          <a:xfrm rot="5400000" flipV="1">
            <a:off x="9781526" y="-311511"/>
            <a:ext cx="2098964" cy="2721985"/>
          </a:xfrm>
          <a:prstGeom prst="rect">
            <a:avLst/>
          </a:prstGeom>
        </p:spPr>
      </p:pic>
      <p:sp>
        <p:nvSpPr>
          <p:cNvPr id="10" name="Title 9">
            <a:extLst>
              <a:ext uri="{FF2B5EF4-FFF2-40B4-BE49-F238E27FC236}">
                <a16:creationId xmlns:a16="http://schemas.microsoft.com/office/drawing/2014/main" id="{3F82FA92-501B-5A05-E15F-2FB9BCEBE312}"/>
              </a:ext>
            </a:extLst>
          </p:cNvPr>
          <p:cNvSpPr>
            <a:spLocks noGrp="1"/>
          </p:cNvSpPr>
          <p:nvPr>
            <p:ph type="title" hasCustomPrompt="1"/>
          </p:nvPr>
        </p:nvSpPr>
        <p:spPr>
          <a:xfrm>
            <a:off x="891990" y="434225"/>
            <a:ext cx="9524998" cy="1499627"/>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B463EEE0-BE31-122C-586C-8BA8D90371E6}"/>
              </a:ext>
            </a:extLst>
          </p:cNvPr>
          <p:cNvSpPr>
            <a:spLocks noGrp="1"/>
          </p:cNvSpPr>
          <p:nvPr>
            <p:ph sz="quarter" idx="10" hasCustomPrompt="1"/>
          </p:nvPr>
        </p:nvSpPr>
        <p:spPr>
          <a:xfrm>
            <a:off x="914399" y="2022250"/>
            <a:ext cx="6257366" cy="3914910"/>
          </a:xfrm>
        </p:spPr>
        <p:txBody>
          <a:bodyPr>
            <a:normAutofit/>
          </a:bodyPr>
          <a:lstStyle>
            <a:lvl1pPr marL="0" indent="0">
              <a:spcBef>
                <a:spcPts val="0"/>
              </a:spcBef>
              <a:spcAft>
                <a:spcPts val="1200"/>
              </a:spcAft>
              <a:buNone/>
              <a:defRPr sz="2000" b="0"/>
            </a:lvl1pPr>
            <a:lvl2pPr marL="228600">
              <a:spcBef>
                <a:spcPts val="0"/>
              </a:spcBef>
              <a:spcAft>
                <a:spcPts val="1200"/>
              </a:spcAft>
              <a:defRPr sz="2000" b="0"/>
            </a:lvl2pPr>
            <a:lvl3pPr marL="685800">
              <a:spcBef>
                <a:spcPts val="0"/>
              </a:spcBef>
              <a:spcAft>
                <a:spcPts val="1200"/>
              </a:spcAft>
              <a:defRPr sz="1800" b="0"/>
            </a:lvl3pPr>
            <a:lvl4pPr marL="914400">
              <a:spcBef>
                <a:spcPts val="0"/>
              </a:spcBef>
              <a:spcAft>
                <a:spcPts val="1200"/>
              </a:spcAft>
              <a:defRPr sz="1600" b="0"/>
            </a:lvl4pPr>
            <a:lvl5pPr marL="1143000">
              <a:spcBef>
                <a:spcPts val="0"/>
              </a:spcBef>
              <a:spcAft>
                <a:spcPts val="1200"/>
              </a:spcAft>
              <a:defRPr sz="1600" b="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52C157D5-2C68-BA6A-033B-A4CC016CA68F}"/>
              </a:ext>
            </a:extLst>
          </p:cNvPr>
          <p:cNvSpPr>
            <a:spLocks noGrp="1"/>
          </p:cNvSpPr>
          <p:nvPr>
            <p:ph sz="quarter" idx="11" hasCustomPrompt="1"/>
          </p:nvPr>
        </p:nvSpPr>
        <p:spPr>
          <a:xfrm>
            <a:off x="7967475" y="2018119"/>
            <a:ext cx="2449514" cy="3931919"/>
          </a:xfrm>
        </p:spPr>
        <p:txBody>
          <a:bodyPr>
            <a:normAutofit/>
          </a:bodyPr>
          <a:lstStyle>
            <a:lvl1pPr>
              <a:spcBef>
                <a:spcPts val="0"/>
              </a:spcBef>
              <a:spcAft>
                <a:spcPts val="1200"/>
              </a:spcAft>
              <a:defRPr sz="2000" b="1"/>
            </a:lvl1pPr>
            <a:lvl2pPr marL="411480">
              <a:spcBef>
                <a:spcPts val="0"/>
              </a:spcBef>
              <a:spcAft>
                <a:spcPts val="1200"/>
              </a:spcAft>
              <a:defRPr sz="1800" b="1"/>
            </a:lvl2pPr>
            <a:lvl3pPr marL="502920">
              <a:spcBef>
                <a:spcPts val="0"/>
              </a:spcBef>
              <a:spcAft>
                <a:spcPts val="1200"/>
              </a:spcAft>
              <a:defRPr sz="1600" b="1"/>
            </a:lvl3pPr>
            <a:lvl4pPr marL="594360">
              <a:spcBef>
                <a:spcPts val="0"/>
              </a:spcBef>
              <a:spcAft>
                <a:spcPts val="1200"/>
              </a:spcAft>
              <a:defRPr sz="1400" b="1"/>
            </a:lvl4pPr>
            <a:lvl5pPr marL="685800">
              <a:spcBef>
                <a:spcPts val="0"/>
              </a:spcBef>
              <a:spcAft>
                <a:spcPts val="1200"/>
              </a:spcAft>
              <a:defRPr sz="1400" b="1"/>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119842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5CC9A46-E0E7-B31D-3E27-6F4303A45A9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883" t="18052" r="46636"/>
          <a:stretch/>
        </p:blipFill>
        <p:spPr>
          <a:xfrm rot="16200000" flipH="1" flipV="1">
            <a:off x="9553763" y="-952310"/>
            <a:ext cx="1685928" cy="3590547"/>
          </a:xfrm>
          <a:prstGeom prst="rect">
            <a:avLst/>
          </a:prstGeom>
        </p:spPr>
      </p:pic>
      <p:sp>
        <p:nvSpPr>
          <p:cNvPr id="7" name="Title 6">
            <a:extLst>
              <a:ext uri="{FF2B5EF4-FFF2-40B4-BE49-F238E27FC236}">
                <a16:creationId xmlns:a16="http://schemas.microsoft.com/office/drawing/2014/main" id="{767669DC-4C7F-9B50-FCC0-F2AF5B2A9509}"/>
              </a:ext>
            </a:extLst>
          </p:cNvPr>
          <p:cNvSpPr>
            <a:spLocks noGrp="1"/>
          </p:cNvSpPr>
          <p:nvPr>
            <p:ph type="title" hasCustomPrompt="1"/>
          </p:nvPr>
        </p:nvSpPr>
        <p:spPr>
          <a:xfrm>
            <a:off x="923545" y="584477"/>
            <a:ext cx="10354052" cy="1209765"/>
          </a:xfrm>
        </p:spPr>
        <p:txBody>
          <a:bodyPr>
            <a:normAutofit/>
          </a:bodyPr>
          <a:lstStyle>
            <a:lvl1pPr>
              <a:defRPr sz="3200"/>
            </a:lvl1pPr>
          </a:lstStyle>
          <a:p>
            <a:r>
              <a:rPr lang="en-US" dirty="0"/>
              <a:t>Click to add title</a:t>
            </a:r>
          </a:p>
        </p:txBody>
      </p:sp>
      <p:sp>
        <p:nvSpPr>
          <p:cNvPr id="9" name="Table Placeholder 8">
            <a:extLst>
              <a:ext uri="{FF2B5EF4-FFF2-40B4-BE49-F238E27FC236}">
                <a16:creationId xmlns:a16="http://schemas.microsoft.com/office/drawing/2014/main" id="{BEF581C2-7562-2E21-E6DD-20AEFC43AABC}"/>
              </a:ext>
            </a:extLst>
          </p:cNvPr>
          <p:cNvSpPr>
            <a:spLocks noGrp="1"/>
          </p:cNvSpPr>
          <p:nvPr>
            <p:ph type="tbl" sz="quarter" idx="10"/>
          </p:nvPr>
        </p:nvSpPr>
        <p:spPr>
          <a:xfrm>
            <a:off x="923545" y="2009775"/>
            <a:ext cx="10354052" cy="3931920"/>
          </a:xfrm>
        </p:spPr>
        <p:txBody>
          <a:bodyPr>
            <a:normAutofit/>
          </a:bodyPr>
          <a:lstStyle>
            <a:lvl1pPr>
              <a:defRPr sz="2400"/>
            </a:lvl1pPr>
          </a:lstStyle>
          <a:p>
            <a:r>
              <a:rPr lang="en-US"/>
              <a:t>Click icon to add table</a:t>
            </a:r>
            <a:endParaRPr lang="en-US" dirty="0"/>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16384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2">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A3E8B6-2BD8-19E0-7F51-7A25EF836F8C}"/>
              </a:ext>
            </a:extLst>
          </p:cNvPr>
          <p:cNvSpPr>
            <a:spLocks noGrp="1"/>
          </p:cNvSpPr>
          <p:nvPr>
            <p:ph type="title" hasCustomPrompt="1"/>
          </p:nvPr>
        </p:nvSpPr>
        <p:spPr>
          <a:xfrm>
            <a:off x="6091515" y="374090"/>
            <a:ext cx="5057104" cy="3624984"/>
          </a:xfrm>
        </p:spPr>
        <p:txBody>
          <a:bodyPr anchor="b">
            <a:normAutofit/>
          </a:bodyPr>
          <a:lstStyle>
            <a:lvl1pPr>
              <a:defRPr sz="4800">
                <a:solidFill>
                  <a:schemeClr val="bg1"/>
                </a:solidFill>
              </a:defRPr>
            </a:lvl1pPr>
          </a:lstStyle>
          <a:p>
            <a:r>
              <a:rPr lang="en-US" dirty="0"/>
              <a:t>Click to add title</a:t>
            </a:r>
          </a:p>
        </p:txBody>
      </p:sp>
      <p:sp>
        <p:nvSpPr>
          <p:cNvPr id="8" name="Content Placeholder 2">
            <a:extLst>
              <a:ext uri="{FF2B5EF4-FFF2-40B4-BE49-F238E27FC236}">
                <a16:creationId xmlns:a16="http://schemas.microsoft.com/office/drawing/2014/main" id="{B1F96043-F6A4-F581-7DB8-96138F0E4011}"/>
              </a:ext>
            </a:extLst>
          </p:cNvPr>
          <p:cNvSpPr>
            <a:spLocks noGrp="1"/>
          </p:cNvSpPr>
          <p:nvPr>
            <p:ph idx="1" hasCustomPrompt="1"/>
          </p:nvPr>
        </p:nvSpPr>
        <p:spPr>
          <a:xfrm>
            <a:off x="6091514" y="4172989"/>
            <a:ext cx="5057103" cy="2519363"/>
          </a:xfrm>
        </p:spPr>
        <p:txBody>
          <a:bodyPr>
            <a:normAutofit/>
          </a:bodyPr>
          <a:lstStyle>
            <a:lvl1pPr marL="0" indent="0">
              <a:lnSpc>
                <a:spcPct val="90000"/>
              </a:lnSpc>
              <a:spcBef>
                <a:spcPts val="0"/>
              </a:spcBef>
              <a:spcAft>
                <a:spcPts val="0"/>
              </a:spcAft>
              <a:buNone/>
              <a:defRPr sz="2000" baseline="0">
                <a:solidFill>
                  <a:schemeClr val="bg1"/>
                </a:solidFill>
              </a:defRPr>
            </a:lvl1pPr>
            <a:lvl2pPr marL="742950" indent="-285750">
              <a:lnSpc>
                <a:spcPct val="90000"/>
              </a:lnSpc>
              <a:spcBef>
                <a:spcPts val="0"/>
              </a:spcBef>
              <a:spcAft>
                <a:spcPts val="0"/>
              </a:spcAft>
              <a:buFont typeface="Arial" panose="020B0604020202020204" pitchFamily="34" charset="0"/>
              <a:buChar char="•"/>
              <a:defRPr sz="1800" baseline="0">
                <a:solidFill>
                  <a:schemeClr val="bg1"/>
                </a:solidFill>
              </a:defRPr>
            </a:lvl2pPr>
            <a:lvl3pPr marL="1200150" indent="-285750">
              <a:lnSpc>
                <a:spcPct val="90000"/>
              </a:lnSpc>
              <a:spcBef>
                <a:spcPts val="0"/>
              </a:spcBef>
              <a:spcAft>
                <a:spcPts val="0"/>
              </a:spcAft>
              <a:buFont typeface="Arial" panose="020B0604020202020204" pitchFamily="34" charset="0"/>
              <a:buChar char="•"/>
              <a:defRPr sz="1600" baseline="0">
                <a:solidFill>
                  <a:schemeClr val="bg1"/>
                </a:solidFill>
              </a:defRPr>
            </a:lvl3pPr>
            <a:lvl4pPr marL="1657350" indent="-285750">
              <a:lnSpc>
                <a:spcPct val="90000"/>
              </a:lnSpc>
              <a:spcBef>
                <a:spcPts val="0"/>
              </a:spcBef>
              <a:spcAft>
                <a:spcPts val="0"/>
              </a:spcAft>
              <a:buFont typeface="Arial" panose="020B0604020202020204" pitchFamily="34" charset="0"/>
              <a:buChar char="•"/>
              <a:defRPr sz="1400" baseline="0">
                <a:solidFill>
                  <a:schemeClr val="bg1"/>
                </a:solidFill>
              </a:defRPr>
            </a:lvl4pPr>
            <a:lvl5pPr marL="2000250" indent="-171450">
              <a:lnSpc>
                <a:spcPct val="90000"/>
              </a:lnSpc>
              <a:spcBef>
                <a:spcPts val="0"/>
              </a:spcBef>
              <a:spcAft>
                <a:spcPts val="0"/>
              </a:spcAft>
              <a:buFont typeface="Arial" panose="020B0604020202020204" pitchFamily="34" charset="0"/>
              <a:buChar char="•"/>
              <a:defRPr sz="1200" baseline="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Graphic 1">
            <a:extLst>
              <a:ext uri="{FF2B5EF4-FFF2-40B4-BE49-F238E27FC236}">
                <a16:creationId xmlns:a16="http://schemas.microsoft.com/office/drawing/2014/main" id="{C805DE67-EFB0-F6F3-6C08-2FE90284C31C}"/>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151" r="18577"/>
          <a:stretch/>
        </p:blipFill>
        <p:spPr>
          <a:xfrm flipH="1">
            <a:off x="0" y="0"/>
            <a:ext cx="5181600" cy="6858000"/>
          </a:xfrm>
          <a:prstGeom prst="rect">
            <a:avLst/>
          </a:prstGeom>
        </p:spPr>
      </p:pic>
    </p:spTree>
    <p:extLst>
      <p:ext uri="{BB962C8B-B14F-4D97-AF65-F5344CB8AC3E}">
        <p14:creationId xmlns:p14="http://schemas.microsoft.com/office/powerpoint/2010/main" val="2470347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6/26/2025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058580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DFB311A-EAAD-7656-C753-E8C73994853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4533" t="18691" r="1" b="-131"/>
          <a:stretch/>
        </p:blipFill>
        <p:spPr>
          <a:xfrm rot="5400000">
            <a:off x="7851419" y="-1244552"/>
            <a:ext cx="3096029" cy="5585137"/>
          </a:xfrm>
          <a:custGeom>
            <a:avLst/>
            <a:gdLst>
              <a:gd name="connsiteX0" fmla="*/ 0 w 1756624"/>
              <a:gd name="connsiteY0" fmla="*/ 0 h 6858000"/>
              <a:gd name="connsiteX1" fmla="*/ 1756624 w 1756624"/>
              <a:gd name="connsiteY1" fmla="*/ 0 h 6858000"/>
              <a:gd name="connsiteX2" fmla="*/ 1756624 w 1756624"/>
              <a:gd name="connsiteY2" fmla="*/ 6858000 h 6858000"/>
              <a:gd name="connsiteX3" fmla="*/ 0 w 17566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756624" h="6858000">
                <a:moveTo>
                  <a:pt x="0" y="0"/>
                </a:moveTo>
                <a:lnTo>
                  <a:pt x="1756624" y="0"/>
                </a:lnTo>
                <a:lnTo>
                  <a:pt x="1756624" y="6858000"/>
                </a:lnTo>
                <a:lnTo>
                  <a:pt x="0" y="6858000"/>
                </a:lnTo>
                <a:close/>
              </a:path>
            </a:pathLst>
          </a:custGeom>
        </p:spPr>
      </p:pic>
      <p:pic>
        <p:nvPicPr>
          <p:cNvPr id="10" name="Graphic 9">
            <a:extLst>
              <a:ext uri="{FF2B5EF4-FFF2-40B4-BE49-F238E27FC236}">
                <a16:creationId xmlns:a16="http://schemas.microsoft.com/office/drawing/2014/main" id="{1612F0DE-D367-10BB-1F71-60AA6527CAD4}"/>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151" r="18577"/>
          <a:stretch/>
        </p:blipFill>
        <p:spPr>
          <a:xfrm>
            <a:off x="7010400" y="0"/>
            <a:ext cx="5181600" cy="6858000"/>
          </a:xfrm>
          <a:prstGeom prst="rect">
            <a:avLst/>
          </a:prstGeom>
        </p:spPr>
      </p:pic>
      <p:sp>
        <p:nvSpPr>
          <p:cNvPr id="2" name="Title 1">
            <a:extLst>
              <a:ext uri="{FF2B5EF4-FFF2-40B4-BE49-F238E27FC236}">
                <a16:creationId xmlns:a16="http://schemas.microsoft.com/office/drawing/2014/main" id="{4F4F5799-FC34-2F2D-D11E-9B472CAF066E}"/>
              </a:ext>
            </a:extLst>
          </p:cNvPr>
          <p:cNvSpPr>
            <a:spLocks noGrp="1"/>
          </p:cNvSpPr>
          <p:nvPr>
            <p:ph type="title" hasCustomPrompt="1"/>
          </p:nvPr>
        </p:nvSpPr>
        <p:spPr>
          <a:xfrm>
            <a:off x="914400" y="315533"/>
            <a:ext cx="5181600" cy="2376868"/>
          </a:xfrm>
        </p:spPr>
        <p:txBody>
          <a:bodyPr anchor="b">
            <a:normAutofit/>
          </a:bodyPr>
          <a:lstStyle>
            <a:lvl1pPr>
              <a:defRPr sz="3200"/>
            </a:lvl1pPr>
          </a:lstStyle>
          <a:p>
            <a:r>
              <a:rPr lang="en-US" dirty="0"/>
              <a:t>Click to add title</a:t>
            </a:r>
          </a:p>
        </p:txBody>
      </p:sp>
      <p:sp>
        <p:nvSpPr>
          <p:cNvPr id="8" name="Content Placeholder 7">
            <a:extLst>
              <a:ext uri="{FF2B5EF4-FFF2-40B4-BE49-F238E27FC236}">
                <a16:creationId xmlns:a16="http://schemas.microsoft.com/office/drawing/2014/main" id="{2575025C-084B-CD7A-F546-0E13BA13CFEF}"/>
              </a:ext>
            </a:extLst>
          </p:cNvPr>
          <p:cNvSpPr>
            <a:spLocks noGrp="1"/>
          </p:cNvSpPr>
          <p:nvPr>
            <p:ph sz="quarter" idx="10" hasCustomPrompt="1"/>
          </p:nvPr>
        </p:nvSpPr>
        <p:spPr>
          <a:xfrm>
            <a:off x="914400" y="2844800"/>
            <a:ext cx="5181600" cy="3128963"/>
          </a:xfrm>
        </p:spPr>
        <p:txBody>
          <a:bodyPr>
            <a:normAutofit/>
          </a:bodyPr>
          <a:lstStyle>
            <a:lvl1pPr marL="0" indent="0">
              <a:lnSpc>
                <a:spcPct val="120000"/>
              </a:lnSpc>
              <a:buNone/>
              <a:defRPr sz="2000"/>
            </a:lvl1pPr>
            <a:lvl2pPr>
              <a:lnSpc>
                <a:spcPct val="120000"/>
              </a:lnSpc>
              <a:defRPr sz="1800"/>
            </a:lvl2pPr>
            <a:lvl3pPr>
              <a:lnSpc>
                <a:spcPct val="120000"/>
              </a:lnSpc>
              <a:defRPr sz="1600"/>
            </a:lvl3pPr>
            <a:lvl4pPr>
              <a:lnSpc>
                <a:spcPct val="120000"/>
              </a:lnSpc>
              <a:defRPr sz="1400"/>
            </a:lvl4pPr>
            <a:lvl5pPr>
              <a:lnSpc>
                <a:spcPct val="120000"/>
              </a:lnSpc>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238750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5DE041D-A3BF-94FF-029C-719D4DADA21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3300" t="13815"/>
          <a:stretch/>
        </p:blipFill>
        <p:spPr>
          <a:xfrm>
            <a:off x="0" y="-1"/>
            <a:ext cx="4239206" cy="3776193"/>
          </a:xfrm>
          <a:prstGeom prst="rect">
            <a:avLst/>
          </a:prstGeom>
        </p:spPr>
      </p:pic>
      <p:sp>
        <p:nvSpPr>
          <p:cNvPr id="2" name="Title 1">
            <a:extLst>
              <a:ext uri="{FF2B5EF4-FFF2-40B4-BE49-F238E27FC236}">
                <a16:creationId xmlns:a16="http://schemas.microsoft.com/office/drawing/2014/main" id="{0DEE605D-0584-F71C-A97D-B672F13E3911}"/>
              </a:ext>
            </a:extLst>
          </p:cNvPr>
          <p:cNvSpPr>
            <a:spLocks noGrp="1"/>
          </p:cNvSpPr>
          <p:nvPr>
            <p:ph type="title" hasCustomPrompt="1"/>
          </p:nvPr>
        </p:nvSpPr>
        <p:spPr>
          <a:xfrm>
            <a:off x="914400" y="2580640"/>
            <a:ext cx="5181600" cy="3368819"/>
          </a:xfrm>
        </p:spPr>
        <p:txBody>
          <a:bodyPr anchor="b">
            <a:normAutofit/>
          </a:bodyPr>
          <a:lstStyle>
            <a:lvl1pPr>
              <a:defRPr sz="4800">
                <a:solidFill>
                  <a:schemeClr val="bg1"/>
                </a:solidFill>
              </a:defRPr>
            </a:lvl1pPr>
          </a:lstStyle>
          <a:p>
            <a:r>
              <a:rPr lang="en-US" dirty="0"/>
              <a:t>Click to add title</a:t>
            </a:r>
          </a:p>
        </p:txBody>
      </p:sp>
      <p:sp>
        <p:nvSpPr>
          <p:cNvPr id="9" name="Picture Placeholder 8">
            <a:extLst>
              <a:ext uri="{FF2B5EF4-FFF2-40B4-BE49-F238E27FC236}">
                <a16:creationId xmlns:a16="http://schemas.microsoft.com/office/drawing/2014/main" id="{59AF635C-89E6-F6EF-FA6A-417A9A84BF4A}"/>
              </a:ext>
            </a:extLst>
          </p:cNvPr>
          <p:cNvSpPr>
            <a:spLocks noGrp="1"/>
          </p:cNvSpPr>
          <p:nvPr>
            <p:ph type="pic" sz="quarter" idx="10" hasCustomPrompt="1"/>
          </p:nvPr>
        </p:nvSpPr>
        <p:spPr>
          <a:xfrm>
            <a:off x="6085840" y="-10159"/>
            <a:ext cx="6116320" cy="6868160"/>
          </a:xfrm>
          <a:custGeom>
            <a:avLst/>
            <a:gdLst>
              <a:gd name="connsiteX0" fmla="*/ 0 w 6116320"/>
              <a:gd name="connsiteY0" fmla="*/ 0 h 6880225"/>
              <a:gd name="connsiteX1" fmla="*/ 6116320 w 6116320"/>
              <a:gd name="connsiteY1" fmla="*/ 0 h 6880225"/>
              <a:gd name="connsiteX2" fmla="*/ 6116320 w 6116320"/>
              <a:gd name="connsiteY2" fmla="*/ 6880225 h 6880225"/>
              <a:gd name="connsiteX3" fmla="*/ 0 w 6116320"/>
              <a:gd name="connsiteY3" fmla="*/ 6880225 h 6880225"/>
              <a:gd name="connsiteX4" fmla="*/ 0 w 6116320"/>
              <a:gd name="connsiteY4" fmla="*/ 0 h 6880225"/>
              <a:gd name="connsiteX0" fmla="*/ 0 w 6116320"/>
              <a:gd name="connsiteY0" fmla="*/ 0 h 6880225"/>
              <a:gd name="connsiteX1" fmla="*/ 6116320 w 6116320"/>
              <a:gd name="connsiteY1" fmla="*/ 0 h 6880225"/>
              <a:gd name="connsiteX2" fmla="*/ 6116320 w 6116320"/>
              <a:gd name="connsiteY2" fmla="*/ 6880225 h 6880225"/>
              <a:gd name="connsiteX3" fmla="*/ 2052320 w 6116320"/>
              <a:gd name="connsiteY3" fmla="*/ 6880225 h 6880225"/>
              <a:gd name="connsiteX4" fmla="*/ 0 w 6116320"/>
              <a:gd name="connsiteY4" fmla="*/ 0 h 6880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320" h="6880225">
                <a:moveTo>
                  <a:pt x="0" y="0"/>
                </a:moveTo>
                <a:lnTo>
                  <a:pt x="6116320" y="0"/>
                </a:lnTo>
                <a:lnTo>
                  <a:pt x="6116320" y="6880225"/>
                </a:lnTo>
                <a:lnTo>
                  <a:pt x="2052320" y="6880225"/>
                </a:lnTo>
                <a:lnTo>
                  <a:pt x="0" y="0"/>
                </a:lnTo>
                <a:close/>
              </a:path>
            </a:pathLst>
          </a:custGeom>
        </p:spPr>
        <p:txBody>
          <a:bodyPr>
            <a:norm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736789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B74EE53-DB22-C27E-074F-A7129585FEA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158" t="-5374" b="78533"/>
          <a:stretch/>
        </p:blipFill>
        <p:spPr>
          <a:xfrm rot="10800000">
            <a:off x="6324600" y="0"/>
            <a:ext cx="5867400" cy="1647324"/>
          </a:xfrm>
          <a:prstGeom prst="rect">
            <a:avLst/>
          </a:prstGeom>
        </p:spPr>
      </p:pic>
      <p:sp>
        <p:nvSpPr>
          <p:cNvPr id="2" name="Title 1">
            <a:extLst>
              <a:ext uri="{FF2B5EF4-FFF2-40B4-BE49-F238E27FC236}">
                <a16:creationId xmlns:a16="http://schemas.microsoft.com/office/drawing/2014/main" id="{278AEF0C-FA4B-8C23-0132-5529EC244F9E}"/>
              </a:ext>
            </a:extLst>
          </p:cNvPr>
          <p:cNvSpPr>
            <a:spLocks noGrp="1"/>
          </p:cNvSpPr>
          <p:nvPr>
            <p:ph type="title" hasCustomPrompt="1"/>
          </p:nvPr>
        </p:nvSpPr>
        <p:spPr>
          <a:xfrm>
            <a:off x="6126480" y="1310639"/>
            <a:ext cx="4805997" cy="2689629"/>
          </a:xfrm>
        </p:spPr>
        <p:txBody>
          <a:bodyPr anchor="b">
            <a:normAutofit/>
          </a:bodyPr>
          <a:lstStyle>
            <a:lvl1pPr>
              <a:defRPr sz="4800"/>
            </a:lvl1pPr>
          </a:lstStyle>
          <a:p>
            <a:r>
              <a:rPr lang="en-US" dirty="0"/>
              <a:t>Click to add title</a:t>
            </a:r>
          </a:p>
        </p:txBody>
      </p:sp>
      <p:sp>
        <p:nvSpPr>
          <p:cNvPr id="12" name="Picture Placeholder 11">
            <a:extLst>
              <a:ext uri="{FF2B5EF4-FFF2-40B4-BE49-F238E27FC236}">
                <a16:creationId xmlns:a16="http://schemas.microsoft.com/office/drawing/2014/main" id="{B3DD4867-9B0B-647C-1F78-5E50BF30F089}"/>
              </a:ext>
            </a:extLst>
          </p:cNvPr>
          <p:cNvSpPr>
            <a:spLocks noGrp="1"/>
          </p:cNvSpPr>
          <p:nvPr>
            <p:ph type="pic" sz="quarter" idx="11"/>
          </p:nvPr>
        </p:nvSpPr>
        <p:spPr>
          <a:xfrm>
            <a:off x="0" y="-1016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053840 w 6096000"/>
              <a:gd name="connsiteY2" fmla="*/ 6858000 h 6858000"/>
              <a:gd name="connsiteX3" fmla="*/ 0 w 6096000"/>
              <a:gd name="connsiteY3" fmla="*/ 685800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4053840" y="6858000"/>
                </a:lnTo>
                <a:lnTo>
                  <a:pt x="0" y="6858000"/>
                </a:lnTo>
                <a:lnTo>
                  <a:pt x="0" y="0"/>
                </a:lnTo>
                <a:close/>
              </a:path>
            </a:pathLst>
          </a:custGeom>
        </p:spPr>
        <p:txBody>
          <a:bodyPr>
            <a:normAutofit/>
          </a:bodyPr>
          <a:lstStyle>
            <a:lvl1pPr marL="0" indent="0" algn="ctr">
              <a:buNone/>
              <a:defRPr sz="2000"/>
            </a:lvl1pPr>
          </a:lstStyle>
          <a:p>
            <a:r>
              <a:rPr lang="en-US"/>
              <a:t>Click icon to add picture</a:t>
            </a:r>
            <a:endParaRPr lang="en-US" dirty="0"/>
          </a:p>
        </p:txBody>
      </p:sp>
      <p:sp>
        <p:nvSpPr>
          <p:cNvPr id="10" name="Content Placeholder 9">
            <a:extLst>
              <a:ext uri="{FF2B5EF4-FFF2-40B4-BE49-F238E27FC236}">
                <a16:creationId xmlns:a16="http://schemas.microsoft.com/office/drawing/2014/main" id="{BFF4D65D-965A-5E86-4D91-C72D1D03A8B9}"/>
              </a:ext>
            </a:extLst>
          </p:cNvPr>
          <p:cNvSpPr>
            <a:spLocks noGrp="1"/>
          </p:cNvSpPr>
          <p:nvPr>
            <p:ph sz="quarter" idx="10" hasCustomPrompt="1"/>
          </p:nvPr>
        </p:nvSpPr>
        <p:spPr>
          <a:xfrm>
            <a:off x="6126163" y="4172990"/>
            <a:ext cx="4805997" cy="2389736"/>
          </a:xfrm>
        </p:spPr>
        <p:txBody>
          <a:bodyPr>
            <a:normAutofit/>
          </a:bodyPr>
          <a:lstStyle>
            <a:lvl1pPr marL="0" indent="0">
              <a:buFont typeface="Arial" panose="020B0604020202020204" pitchFamily="34" charse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365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4C9F686-E069-3B60-9625-01EE6A41D75D}"/>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5239"/>
          <a:stretch/>
        </p:blipFill>
        <p:spPr>
          <a:xfrm flipH="1">
            <a:off x="9135414" y="0"/>
            <a:ext cx="3056586" cy="6858000"/>
          </a:xfrm>
          <a:custGeom>
            <a:avLst/>
            <a:gdLst>
              <a:gd name="connsiteX0" fmla="*/ 4284372 w 4284372"/>
              <a:gd name="connsiteY0" fmla="*/ 0 h 6858000"/>
              <a:gd name="connsiteX1" fmla="*/ 0 w 4284372"/>
              <a:gd name="connsiteY1" fmla="*/ 0 h 6858000"/>
              <a:gd name="connsiteX2" fmla="*/ 0 w 4284372"/>
              <a:gd name="connsiteY2" fmla="*/ 6858000 h 6858000"/>
              <a:gd name="connsiteX3" fmla="*/ 4284372 w 42843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84372" h="6858000">
                <a:moveTo>
                  <a:pt x="4284372" y="0"/>
                </a:moveTo>
                <a:lnTo>
                  <a:pt x="0" y="0"/>
                </a:lnTo>
                <a:lnTo>
                  <a:pt x="0" y="6858000"/>
                </a:lnTo>
                <a:lnTo>
                  <a:pt x="4284372" y="6858000"/>
                </a:lnTo>
                <a:close/>
              </a:path>
            </a:pathLst>
          </a:custGeom>
        </p:spPr>
      </p:pic>
      <p:pic>
        <p:nvPicPr>
          <p:cNvPr id="9" name="Graphic 8">
            <a:extLst>
              <a:ext uri="{FF2B5EF4-FFF2-40B4-BE49-F238E27FC236}">
                <a16:creationId xmlns:a16="http://schemas.microsoft.com/office/drawing/2014/main" id="{6D7227F9-50F9-820B-69B7-924C02120466}"/>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330"/>
          <a:stretch/>
        </p:blipFill>
        <p:spPr>
          <a:xfrm>
            <a:off x="7810500" y="3025140"/>
            <a:ext cx="4381500" cy="3832860"/>
          </a:xfrm>
          <a:prstGeom prst="rect">
            <a:avLst/>
          </a:prstGeom>
        </p:spPr>
      </p:pic>
      <p:sp>
        <p:nvSpPr>
          <p:cNvPr id="2" name="Title 1">
            <a:extLst>
              <a:ext uri="{FF2B5EF4-FFF2-40B4-BE49-F238E27FC236}">
                <a16:creationId xmlns:a16="http://schemas.microsoft.com/office/drawing/2014/main" id="{448D1E69-316E-A8E1-7ADA-040A0E490730}"/>
              </a:ext>
            </a:extLst>
          </p:cNvPr>
          <p:cNvSpPr>
            <a:spLocks noGrp="1"/>
          </p:cNvSpPr>
          <p:nvPr>
            <p:ph type="title" hasCustomPrompt="1"/>
          </p:nvPr>
        </p:nvSpPr>
        <p:spPr>
          <a:xfrm>
            <a:off x="914399" y="365125"/>
            <a:ext cx="7273637" cy="1646555"/>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61069CA0-E0AB-99C6-10DB-13AAC019DD7D}"/>
              </a:ext>
            </a:extLst>
          </p:cNvPr>
          <p:cNvSpPr>
            <a:spLocks noGrp="1"/>
          </p:cNvSpPr>
          <p:nvPr>
            <p:ph sz="quarter" idx="10" hasCustomPrompt="1"/>
          </p:nvPr>
        </p:nvSpPr>
        <p:spPr>
          <a:xfrm>
            <a:off x="914399" y="2011363"/>
            <a:ext cx="7273638" cy="4155757"/>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15213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left Image 1">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89277D-BC14-E7E0-5822-5575F563E1C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039100" y="228600"/>
            <a:ext cx="4381500" cy="3924300"/>
          </a:xfrm>
          <a:prstGeom prst="rect">
            <a:avLst/>
          </a:prstGeom>
        </p:spPr>
      </p:pic>
      <p:sp>
        <p:nvSpPr>
          <p:cNvPr id="2" name="Title 1">
            <a:extLst>
              <a:ext uri="{FF2B5EF4-FFF2-40B4-BE49-F238E27FC236}">
                <a16:creationId xmlns:a16="http://schemas.microsoft.com/office/drawing/2014/main" id="{4FDB1BDE-C8F3-ACC0-740B-CBD8128777D5}"/>
              </a:ext>
            </a:extLst>
          </p:cNvPr>
          <p:cNvSpPr>
            <a:spLocks noGrp="1"/>
          </p:cNvSpPr>
          <p:nvPr>
            <p:ph type="title"/>
          </p:nvPr>
        </p:nvSpPr>
        <p:spPr>
          <a:xfrm>
            <a:off x="6096000" y="375285"/>
            <a:ext cx="4896678" cy="3624984"/>
          </a:xfrm>
        </p:spPr>
        <p:txBody>
          <a:bodyPr anchor="b">
            <a:normAutofit/>
          </a:bodyPr>
          <a:lstStyle>
            <a:lvl1pPr>
              <a:defRPr sz="4800">
                <a:solidFill>
                  <a:schemeClr val="bg1"/>
                </a:solidFill>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128597A3-47D0-F393-55D9-07FFD951F396}"/>
              </a:ext>
            </a:extLst>
          </p:cNvPr>
          <p:cNvSpPr>
            <a:spLocks noGrp="1"/>
          </p:cNvSpPr>
          <p:nvPr>
            <p:ph type="pic" sz="quarter" idx="1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405384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586 w 6096586"/>
              <a:gd name="connsiteY0" fmla="*/ 0 h 6858000"/>
              <a:gd name="connsiteX1" fmla="*/ 4054426 w 6096586"/>
              <a:gd name="connsiteY1" fmla="*/ 0 h 6858000"/>
              <a:gd name="connsiteX2" fmla="*/ 6096586 w 6096586"/>
              <a:gd name="connsiteY2" fmla="*/ 6858000 h 6858000"/>
              <a:gd name="connsiteX3" fmla="*/ 586 w 6096586"/>
              <a:gd name="connsiteY3" fmla="*/ 6858000 h 6858000"/>
              <a:gd name="connsiteX4" fmla="*/ 586 w 6096586"/>
              <a:gd name="connsiteY4" fmla="*/ 3669792 h 6858000"/>
              <a:gd name="connsiteX5" fmla="*/ 586 w 6096586"/>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4053840" y="0"/>
                </a:lnTo>
                <a:lnTo>
                  <a:pt x="6096000" y="6858000"/>
                </a:lnTo>
                <a:lnTo>
                  <a:pt x="950976" y="6858000"/>
                </a:lnTo>
                <a:lnTo>
                  <a:pt x="0" y="3669792"/>
                </a:lnTo>
                <a:lnTo>
                  <a:pt x="0" y="0"/>
                </a:lnTo>
                <a:close/>
              </a:path>
            </a:pathLst>
          </a:custGeom>
        </p:spPr>
        <p:txBody>
          <a:bodyPr>
            <a:normAutofit/>
          </a:bodyPr>
          <a:lstStyle>
            <a:lvl1pPr marL="0" indent="0" algn="l">
              <a:buNone/>
              <a:defRPr sz="2000">
                <a:solidFill>
                  <a:schemeClr val="bg1"/>
                </a:solidFill>
              </a:defRPr>
            </a:lvl1pPr>
          </a:lstStyle>
          <a:p>
            <a:r>
              <a:rPr lang="en-US"/>
              <a:t>Click icon to add picture</a:t>
            </a:r>
            <a:endParaRPr lang="en-US" dirty="0"/>
          </a:p>
        </p:txBody>
      </p:sp>
      <p:sp>
        <p:nvSpPr>
          <p:cNvPr id="9" name="Content Placeholder 10">
            <a:extLst>
              <a:ext uri="{FF2B5EF4-FFF2-40B4-BE49-F238E27FC236}">
                <a16:creationId xmlns:a16="http://schemas.microsoft.com/office/drawing/2014/main" id="{4BF260CE-C6E3-AE7A-DB8E-A72A1CF5B54E}"/>
              </a:ext>
            </a:extLst>
          </p:cNvPr>
          <p:cNvSpPr>
            <a:spLocks noGrp="1"/>
          </p:cNvSpPr>
          <p:nvPr>
            <p:ph sz="quarter" idx="10" hasCustomPrompt="1"/>
          </p:nvPr>
        </p:nvSpPr>
        <p:spPr>
          <a:xfrm>
            <a:off x="6096000" y="4172990"/>
            <a:ext cx="4896677" cy="2309726"/>
          </a:xfrm>
        </p:spPr>
        <p:txBody>
          <a:bodyPr>
            <a:normAutofit/>
          </a:bodyPr>
          <a:lstStyle>
            <a:lvl1pPr marL="0" indent="0">
              <a:spcBef>
                <a:spcPts val="0"/>
              </a:spcBef>
              <a:spcAft>
                <a:spcPts val="1200"/>
              </a:spcAft>
              <a:buNone/>
              <a:defRPr sz="2000">
                <a:solidFill>
                  <a:schemeClr val="bg1"/>
                </a:solidFill>
              </a:defRPr>
            </a:lvl1pPr>
            <a:lvl2pPr marL="742950" indent="-285750">
              <a:spcBef>
                <a:spcPts val="0"/>
              </a:spcBef>
              <a:spcAft>
                <a:spcPts val="1200"/>
              </a:spcAft>
              <a:buFont typeface="Arial" panose="020B0604020202020204" pitchFamily="34" charset="0"/>
              <a:buChar char="•"/>
              <a:defRPr sz="1800">
                <a:solidFill>
                  <a:schemeClr val="bg1"/>
                </a:solidFill>
              </a:defRPr>
            </a:lvl2pPr>
            <a:lvl3pPr marL="1200150" indent="-285750">
              <a:spcBef>
                <a:spcPts val="0"/>
              </a:spcBef>
              <a:spcAft>
                <a:spcPts val="1200"/>
              </a:spcAft>
              <a:buFont typeface="Arial" panose="020B0604020202020204" pitchFamily="34" charset="0"/>
              <a:buChar char="•"/>
              <a:defRPr sz="1600">
                <a:solidFill>
                  <a:schemeClr val="bg1"/>
                </a:solidFill>
              </a:defRPr>
            </a:lvl3pPr>
            <a:lvl4pPr marL="1657350" indent="-285750">
              <a:spcBef>
                <a:spcPts val="0"/>
              </a:spcBef>
              <a:spcAft>
                <a:spcPts val="1200"/>
              </a:spcAft>
              <a:buFont typeface="Arial" panose="020B0604020202020204" pitchFamily="34" charset="0"/>
              <a:buChar char="•"/>
              <a:defRPr sz="1400">
                <a:solidFill>
                  <a:schemeClr val="bg1"/>
                </a:solidFill>
              </a:defRPr>
            </a:lvl4pPr>
            <a:lvl5pPr marL="2114550" indent="-285750">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911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1">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6E20435-B9A5-359D-133D-5D3EED409CD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55" t="41988" r="53993" b="33420"/>
          <a:stretch/>
        </p:blipFill>
        <p:spPr>
          <a:xfrm rot="10800000">
            <a:off x="9198864" y="-5"/>
            <a:ext cx="2993136" cy="1517907"/>
          </a:xfrm>
          <a:prstGeom prst="rect">
            <a:avLst/>
          </a:prstGeom>
        </p:spPr>
      </p:pic>
      <p:pic>
        <p:nvPicPr>
          <p:cNvPr id="9" name="Graphic 8">
            <a:extLst>
              <a:ext uri="{FF2B5EF4-FFF2-40B4-BE49-F238E27FC236}">
                <a16:creationId xmlns:a16="http://schemas.microsoft.com/office/drawing/2014/main" id="{7B99CAE4-AA9B-52BA-7DE8-8245CE705D35}"/>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5445" t="24819" r="46503"/>
          <a:stretch/>
        </p:blipFill>
        <p:spPr>
          <a:xfrm rot="16200000">
            <a:off x="961221" y="4525179"/>
            <a:ext cx="1371600" cy="3294042"/>
          </a:xfrm>
          <a:prstGeom prst="rect">
            <a:avLst/>
          </a:prstGeom>
        </p:spPr>
      </p:pic>
      <p:sp>
        <p:nvSpPr>
          <p:cNvPr id="10" name="Title 9">
            <a:extLst>
              <a:ext uri="{FF2B5EF4-FFF2-40B4-BE49-F238E27FC236}">
                <a16:creationId xmlns:a16="http://schemas.microsoft.com/office/drawing/2014/main" id="{28DFE681-710B-6FE5-B8E0-3BC9DB9F12D1}"/>
              </a:ext>
            </a:extLst>
          </p:cNvPr>
          <p:cNvSpPr>
            <a:spLocks noGrp="1"/>
          </p:cNvSpPr>
          <p:nvPr>
            <p:ph type="title" hasCustomPrompt="1"/>
          </p:nvPr>
        </p:nvSpPr>
        <p:spPr>
          <a:xfrm>
            <a:off x="914399" y="365125"/>
            <a:ext cx="10363201" cy="1629601"/>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3FE383D3-6A16-1891-FF52-470B26B94042}"/>
              </a:ext>
            </a:extLst>
          </p:cNvPr>
          <p:cNvSpPr>
            <a:spLocks noGrp="1"/>
          </p:cNvSpPr>
          <p:nvPr>
            <p:ph sz="quarter" idx="10" hasCustomPrompt="1"/>
          </p:nvPr>
        </p:nvSpPr>
        <p:spPr>
          <a:xfrm>
            <a:off x="914399" y="2022250"/>
            <a:ext cx="4992709" cy="3747180"/>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74B5EB04-CA6E-7417-56DF-A55B21E94B74}"/>
              </a:ext>
            </a:extLst>
          </p:cNvPr>
          <p:cNvSpPr>
            <a:spLocks noGrp="1"/>
          </p:cNvSpPr>
          <p:nvPr>
            <p:ph sz="quarter" idx="11" hasCustomPrompt="1"/>
          </p:nvPr>
        </p:nvSpPr>
        <p:spPr>
          <a:xfrm>
            <a:off x="6284891" y="2022250"/>
            <a:ext cx="4992709" cy="3747180"/>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41779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3FA55-EF1D-66CF-8FD5-29086D71E62F}"/>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81" t="40714" r="61027" b="44471"/>
          <a:stretch/>
        </p:blipFill>
        <p:spPr>
          <a:xfrm rot="10800000" flipV="1">
            <a:off x="-26830" y="5950040"/>
            <a:ext cx="2513521" cy="914400"/>
          </a:xfrm>
          <a:prstGeom prst="rect">
            <a:avLst/>
          </a:prstGeom>
        </p:spPr>
      </p:pic>
      <p:pic>
        <p:nvPicPr>
          <p:cNvPr id="9" name="Graphic 8">
            <a:extLst>
              <a:ext uri="{FF2B5EF4-FFF2-40B4-BE49-F238E27FC236}">
                <a16:creationId xmlns:a16="http://schemas.microsoft.com/office/drawing/2014/main" id="{542CEFED-8DE0-0155-A5B6-A44051A6D034}"/>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8883" t="18052" r="46636"/>
          <a:stretch/>
        </p:blipFill>
        <p:spPr>
          <a:xfrm rot="16200000" flipH="1" flipV="1">
            <a:off x="9553763" y="-952310"/>
            <a:ext cx="1685928" cy="3590547"/>
          </a:xfrm>
          <a:prstGeom prst="rect">
            <a:avLst/>
          </a:prstGeom>
        </p:spPr>
      </p:pic>
      <p:sp>
        <p:nvSpPr>
          <p:cNvPr id="10" name="Title 9">
            <a:extLst>
              <a:ext uri="{FF2B5EF4-FFF2-40B4-BE49-F238E27FC236}">
                <a16:creationId xmlns:a16="http://schemas.microsoft.com/office/drawing/2014/main" id="{57FC493E-284F-ADBA-D92D-883CAB13ADCA}"/>
              </a:ext>
            </a:extLst>
          </p:cNvPr>
          <p:cNvSpPr>
            <a:spLocks noGrp="1"/>
          </p:cNvSpPr>
          <p:nvPr>
            <p:ph type="title" hasCustomPrompt="1"/>
          </p:nvPr>
        </p:nvSpPr>
        <p:spPr>
          <a:xfrm>
            <a:off x="914398" y="365125"/>
            <a:ext cx="10439401" cy="1617017"/>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4B8B2035-4AA9-D25E-9F15-3ED36F734D13}"/>
              </a:ext>
            </a:extLst>
          </p:cNvPr>
          <p:cNvSpPr>
            <a:spLocks noGrp="1"/>
          </p:cNvSpPr>
          <p:nvPr>
            <p:ph sz="quarter" idx="10" hasCustomPrompt="1"/>
          </p:nvPr>
        </p:nvSpPr>
        <p:spPr>
          <a:xfrm>
            <a:off x="914399" y="2022250"/>
            <a:ext cx="3310129" cy="3747180"/>
          </a:xfrm>
        </p:spPr>
        <p:txBody>
          <a:bodyPr>
            <a:normAutofit/>
          </a:bodyPr>
          <a:lstStyle>
            <a:lvl1pPr>
              <a:spcBef>
                <a:spcPts val="0"/>
              </a:spcBef>
              <a:spcAft>
                <a:spcPts val="1200"/>
              </a:spcAft>
              <a:defRPr sz="2000" b="1"/>
            </a:lvl1pPr>
            <a:lvl2pPr>
              <a:spcBef>
                <a:spcPts val="0"/>
              </a:spcBef>
              <a:spcAft>
                <a:spcPts val="1200"/>
              </a:spcAft>
              <a:defRPr sz="1800" b="1"/>
            </a:lvl2pPr>
            <a:lvl3pPr>
              <a:spcBef>
                <a:spcPts val="0"/>
              </a:spcBef>
              <a:spcAft>
                <a:spcPts val="1200"/>
              </a:spcAft>
              <a:defRPr sz="1600" b="1"/>
            </a:lvl3pPr>
            <a:lvl4pPr>
              <a:spcBef>
                <a:spcPts val="0"/>
              </a:spcBef>
              <a:spcAft>
                <a:spcPts val="1200"/>
              </a:spcAft>
              <a:defRPr sz="1400" b="1"/>
            </a:lvl4pPr>
            <a:lvl5pPr>
              <a:spcBef>
                <a:spcPts val="0"/>
              </a:spcBef>
              <a:spcAft>
                <a:spcPts val="1200"/>
              </a:spcAft>
              <a:defRPr sz="1400" b="1"/>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6A694422-6B3E-3D80-AC41-FD1CED52ACAB}"/>
              </a:ext>
            </a:extLst>
          </p:cNvPr>
          <p:cNvSpPr>
            <a:spLocks noGrp="1"/>
          </p:cNvSpPr>
          <p:nvPr>
            <p:ph sz="quarter" idx="11" hasCustomPrompt="1"/>
          </p:nvPr>
        </p:nvSpPr>
        <p:spPr>
          <a:xfrm>
            <a:off x="4602310" y="2018120"/>
            <a:ext cx="6751489" cy="3747180"/>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782813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right Imag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8DBD2A1-633E-7A22-751B-5CEFCA93F20C}"/>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7703" t="485" b="67543"/>
          <a:stretch/>
        </p:blipFill>
        <p:spPr>
          <a:xfrm rot="5400000">
            <a:off x="-115162" y="115164"/>
            <a:ext cx="1895058" cy="1664735"/>
          </a:xfrm>
          <a:prstGeom prst="rect">
            <a:avLst/>
          </a:prstGeom>
        </p:spPr>
      </p:pic>
      <p:sp>
        <p:nvSpPr>
          <p:cNvPr id="9" name="Title 8">
            <a:extLst>
              <a:ext uri="{FF2B5EF4-FFF2-40B4-BE49-F238E27FC236}">
                <a16:creationId xmlns:a16="http://schemas.microsoft.com/office/drawing/2014/main" id="{3E7BF4D0-D641-9859-157D-B9094EF3DAB1}"/>
              </a:ext>
            </a:extLst>
          </p:cNvPr>
          <p:cNvSpPr>
            <a:spLocks noGrp="1"/>
          </p:cNvSpPr>
          <p:nvPr>
            <p:ph type="title" hasCustomPrompt="1"/>
          </p:nvPr>
        </p:nvSpPr>
        <p:spPr>
          <a:xfrm>
            <a:off x="916385" y="446313"/>
            <a:ext cx="5179615" cy="1448747"/>
          </a:xfrm>
        </p:spPr>
        <p:txBody>
          <a:bodyPr>
            <a:normAutofit/>
          </a:bodyPr>
          <a:lstStyle>
            <a:lvl1pPr>
              <a:defRPr sz="3200"/>
            </a:lvl1pPr>
          </a:lstStyle>
          <a:p>
            <a:r>
              <a:rPr lang="en-US" dirty="0"/>
              <a:t>Click to add title</a:t>
            </a:r>
          </a:p>
        </p:txBody>
      </p:sp>
      <p:sp>
        <p:nvSpPr>
          <p:cNvPr id="10" name="Content Placeholder 10">
            <a:extLst>
              <a:ext uri="{FF2B5EF4-FFF2-40B4-BE49-F238E27FC236}">
                <a16:creationId xmlns:a16="http://schemas.microsoft.com/office/drawing/2014/main" id="{115AE488-757F-4C5A-7733-85C1D1EA98D3}"/>
              </a:ext>
            </a:extLst>
          </p:cNvPr>
          <p:cNvSpPr>
            <a:spLocks noGrp="1"/>
          </p:cNvSpPr>
          <p:nvPr>
            <p:ph sz="quarter" idx="10" hasCustomPrompt="1"/>
          </p:nvPr>
        </p:nvSpPr>
        <p:spPr>
          <a:xfrm>
            <a:off x="914399" y="2022250"/>
            <a:ext cx="5181600" cy="3747180"/>
          </a:xfrm>
        </p:spPr>
        <p:txBody>
          <a:bodyPr>
            <a:normAutofit/>
          </a:bodyPr>
          <a:lstStyle>
            <a:lvl1pPr>
              <a:spcBef>
                <a:spcPts val="0"/>
              </a:spcBef>
              <a:spcAft>
                <a:spcPts val="1200"/>
              </a:spcAft>
              <a:defRPr sz="2000" b="0"/>
            </a:lvl1pPr>
            <a:lvl2pPr>
              <a:spcBef>
                <a:spcPts val="0"/>
              </a:spcBef>
              <a:spcAft>
                <a:spcPts val="1200"/>
              </a:spcAft>
              <a:defRPr sz="1800" b="0"/>
            </a:lvl2pPr>
            <a:lvl3pPr>
              <a:spcBef>
                <a:spcPts val="0"/>
              </a:spcBef>
              <a:spcAft>
                <a:spcPts val="1200"/>
              </a:spcAft>
              <a:defRPr sz="1600" b="0"/>
            </a:lvl3pPr>
            <a:lvl4pPr>
              <a:spcBef>
                <a:spcPts val="0"/>
              </a:spcBef>
              <a:spcAft>
                <a:spcPts val="1200"/>
              </a:spcAft>
              <a:defRPr sz="1400" b="0"/>
            </a:lvl4pPr>
            <a:lvl5pPr>
              <a:spcBef>
                <a:spcPts val="0"/>
              </a:spcBef>
              <a:spcAft>
                <a:spcPts val="1200"/>
              </a:spcAft>
              <a:defRPr sz="1400" b="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
        <p:nvSpPr>
          <p:cNvPr id="12" name="Picture Placeholder 11">
            <a:extLst>
              <a:ext uri="{FF2B5EF4-FFF2-40B4-BE49-F238E27FC236}">
                <a16:creationId xmlns:a16="http://schemas.microsoft.com/office/drawing/2014/main" id="{39DD264F-42B5-DBB0-9839-DB4C6827ED76}"/>
              </a:ext>
            </a:extLst>
          </p:cNvPr>
          <p:cNvSpPr>
            <a:spLocks noGrp="1"/>
          </p:cNvSpPr>
          <p:nvPr>
            <p:ph type="pic" sz="quarter" idx="11"/>
          </p:nvPr>
        </p:nvSpPr>
        <p:spPr>
          <a:xfrm>
            <a:off x="6076950" y="0"/>
            <a:ext cx="6115050" cy="6868886"/>
          </a:xfrm>
          <a:custGeom>
            <a:avLst/>
            <a:gdLst>
              <a:gd name="connsiteX0" fmla="*/ 0 w 6115050"/>
              <a:gd name="connsiteY0" fmla="*/ 0 h 6858000"/>
              <a:gd name="connsiteX1" fmla="*/ 6115050 w 6115050"/>
              <a:gd name="connsiteY1" fmla="*/ 0 h 6858000"/>
              <a:gd name="connsiteX2" fmla="*/ 6115050 w 6115050"/>
              <a:gd name="connsiteY2" fmla="*/ 6858000 h 6858000"/>
              <a:gd name="connsiteX3" fmla="*/ 0 w 6115050"/>
              <a:gd name="connsiteY3" fmla="*/ 6858000 h 6858000"/>
              <a:gd name="connsiteX4" fmla="*/ 0 w 6115050"/>
              <a:gd name="connsiteY4" fmla="*/ 0 h 6858000"/>
              <a:gd name="connsiteX0" fmla="*/ 2024742 w 6115050"/>
              <a:gd name="connsiteY0" fmla="*/ 0 h 6858000"/>
              <a:gd name="connsiteX1" fmla="*/ 6115050 w 6115050"/>
              <a:gd name="connsiteY1" fmla="*/ 0 h 6858000"/>
              <a:gd name="connsiteX2" fmla="*/ 6115050 w 6115050"/>
              <a:gd name="connsiteY2" fmla="*/ 6858000 h 6858000"/>
              <a:gd name="connsiteX3" fmla="*/ 0 w 6115050"/>
              <a:gd name="connsiteY3" fmla="*/ 6858000 h 6858000"/>
              <a:gd name="connsiteX4" fmla="*/ 2024742 w 6115050"/>
              <a:gd name="connsiteY4" fmla="*/ 0 h 6858000"/>
              <a:gd name="connsiteX0" fmla="*/ 2024742 w 6115050"/>
              <a:gd name="connsiteY0" fmla="*/ 0 h 6858000"/>
              <a:gd name="connsiteX1" fmla="*/ 6115050 w 6115050"/>
              <a:gd name="connsiteY1" fmla="*/ 0 h 6858000"/>
              <a:gd name="connsiteX2" fmla="*/ 6115050 w 6115050"/>
              <a:gd name="connsiteY2" fmla="*/ 3603171 h 6858000"/>
              <a:gd name="connsiteX3" fmla="*/ 6115050 w 6115050"/>
              <a:gd name="connsiteY3" fmla="*/ 6858000 h 6858000"/>
              <a:gd name="connsiteX4" fmla="*/ 0 w 6115050"/>
              <a:gd name="connsiteY4" fmla="*/ 6858000 h 6858000"/>
              <a:gd name="connsiteX5" fmla="*/ 2024742 w 6115050"/>
              <a:gd name="connsiteY5" fmla="*/ 0 h 6858000"/>
              <a:gd name="connsiteX0" fmla="*/ 2024742 w 6115050"/>
              <a:gd name="connsiteY0" fmla="*/ 0 h 6868886"/>
              <a:gd name="connsiteX1" fmla="*/ 6115050 w 6115050"/>
              <a:gd name="connsiteY1" fmla="*/ 0 h 6868886"/>
              <a:gd name="connsiteX2" fmla="*/ 6115050 w 6115050"/>
              <a:gd name="connsiteY2" fmla="*/ 3603171 h 6868886"/>
              <a:gd name="connsiteX3" fmla="*/ 5157107 w 6115050"/>
              <a:gd name="connsiteY3" fmla="*/ 6868886 h 6868886"/>
              <a:gd name="connsiteX4" fmla="*/ 0 w 6115050"/>
              <a:gd name="connsiteY4" fmla="*/ 6858000 h 6868886"/>
              <a:gd name="connsiteX5" fmla="*/ 2024742 w 6115050"/>
              <a:gd name="connsiteY5" fmla="*/ 0 h 686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15050" h="6868886">
                <a:moveTo>
                  <a:pt x="2024742" y="0"/>
                </a:moveTo>
                <a:lnTo>
                  <a:pt x="6115050" y="0"/>
                </a:lnTo>
                <a:lnTo>
                  <a:pt x="6115050" y="3603171"/>
                </a:lnTo>
                <a:lnTo>
                  <a:pt x="5157107" y="6868886"/>
                </a:lnTo>
                <a:lnTo>
                  <a:pt x="0" y="6858000"/>
                </a:lnTo>
                <a:lnTo>
                  <a:pt x="2024742" y="0"/>
                </a:lnTo>
                <a:close/>
              </a:path>
            </a:pathLst>
          </a:custGeom>
        </p:spPr>
        <p:txBody>
          <a:bodyPr>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3467008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Pitch Deck</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2845213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06" r:id="rId13"/>
    <p:sldLayoutId id="2147483719" r:id="rId14"/>
  </p:sldLayoutIdLst>
  <p:hf hdr="0" ft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E5225-3655-7675-82E6-1D86744F57B1}"/>
              </a:ext>
            </a:extLst>
          </p:cNvPr>
          <p:cNvSpPr>
            <a:spLocks noGrp="1"/>
          </p:cNvSpPr>
          <p:nvPr>
            <p:ph type="title"/>
          </p:nvPr>
        </p:nvSpPr>
        <p:spPr>
          <a:xfrm>
            <a:off x="6091515" y="374090"/>
            <a:ext cx="5057104" cy="3624984"/>
          </a:xfrm>
        </p:spPr>
        <p:txBody>
          <a:bodyPr vert="horz" lIns="91440" tIns="45720" rIns="91440" bIns="45720" rtlCol="0" anchor="b">
            <a:normAutofit/>
          </a:bodyPr>
          <a:lstStyle/>
          <a:p>
            <a:r>
              <a:rPr lang="en-US" sz="4100" kern="1200" cap="all" baseline="0" dirty="0">
                <a:latin typeface="+mj-lt"/>
                <a:ea typeface="+mj-ea"/>
                <a:cs typeface="+mj-cs"/>
              </a:rPr>
              <a:t>AI Tools </a:t>
            </a:r>
            <a:r>
              <a:rPr lang="en-US" sz="4100" dirty="0"/>
              <a:t>for Chartered Accountants &amp; Beyond</a:t>
            </a:r>
            <a:endParaRPr lang="en-US" sz="4100" kern="1200" cap="all" baseline="0" dirty="0">
              <a:latin typeface="+mj-lt"/>
              <a:ea typeface="+mj-ea"/>
              <a:cs typeface="+mj-cs"/>
            </a:endParaRPr>
          </a:p>
        </p:txBody>
      </p:sp>
      <p:sp>
        <p:nvSpPr>
          <p:cNvPr id="3" name="TextBox 2">
            <a:extLst>
              <a:ext uri="{FF2B5EF4-FFF2-40B4-BE49-F238E27FC236}">
                <a16:creationId xmlns:a16="http://schemas.microsoft.com/office/drawing/2014/main" id="{9950421E-043D-4504-B260-5E3AD6276246}"/>
              </a:ext>
            </a:extLst>
          </p:cNvPr>
          <p:cNvSpPr txBox="1"/>
          <p:nvPr/>
        </p:nvSpPr>
        <p:spPr>
          <a:xfrm>
            <a:off x="6091514" y="4172989"/>
            <a:ext cx="5057103" cy="2519363"/>
          </a:xfrm>
          <a:prstGeom prst="rect">
            <a:avLst/>
          </a:prstGeom>
        </p:spPr>
        <p:txBody>
          <a:bodyPr vert="horz" lIns="91440" tIns="45720" rIns="91440" bIns="45720" rtlCol="0">
            <a:normAutofit/>
          </a:bodyPr>
          <a:lstStyle/>
          <a:p>
            <a:pPr>
              <a:lnSpc>
                <a:spcPct val="90000"/>
              </a:lnSpc>
              <a:spcAft>
                <a:spcPts val="600"/>
              </a:spcAft>
              <a:buFont typeface="Arial" panose="020B0604020202020204" pitchFamily="34" charset="0"/>
            </a:pPr>
            <a:r>
              <a:rPr lang="en-US" sz="2000" dirty="0">
                <a:solidFill>
                  <a:schemeClr val="bg1"/>
                </a:solidFill>
              </a:rPr>
              <a:t>By CA Ankit Chugh</a:t>
            </a:r>
          </a:p>
        </p:txBody>
      </p:sp>
      <p:sp>
        <p:nvSpPr>
          <p:cNvPr id="5" name="TextBox 4">
            <a:extLst>
              <a:ext uri="{FF2B5EF4-FFF2-40B4-BE49-F238E27FC236}">
                <a16:creationId xmlns:a16="http://schemas.microsoft.com/office/drawing/2014/main" id="{B2D8150C-EB5C-9DD1-7791-B84614CD4D01}"/>
              </a:ext>
            </a:extLst>
          </p:cNvPr>
          <p:cNvSpPr txBox="1"/>
          <p:nvPr/>
        </p:nvSpPr>
        <p:spPr>
          <a:xfrm>
            <a:off x="5161547" y="5083342"/>
            <a:ext cx="5690937" cy="646331"/>
          </a:xfrm>
          <a:prstGeom prst="rect">
            <a:avLst/>
          </a:prstGeom>
          <a:noFill/>
        </p:spPr>
        <p:txBody>
          <a:bodyPr wrap="square" rtlCol="0">
            <a:spAutoFit/>
          </a:bodyPr>
          <a:lstStyle/>
          <a:p>
            <a:r>
              <a:rPr lang="en-US" dirty="0">
                <a:solidFill>
                  <a:schemeClr val="bg1"/>
                </a:solidFill>
              </a:rPr>
              <a:t>Disclaimer: This is not an advertisement for any tool. Please perform your own due-</a:t>
            </a:r>
            <a:r>
              <a:rPr lang="en-US" dirty="0" err="1">
                <a:solidFill>
                  <a:schemeClr val="bg1"/>
                </a:solidFill>
              </a:rPr>
              <a:t>dilligence</a:t>
            </a:r>
            <a:endParaRPr lang="en-001" dirty="0">
              <a:solidFill>
                <a:schemeClr val="bg1"/>
              </a:solidFill>
            </a:endParaRPr>
          </a:p>
        </p:txBody>
      </p:sp>
    </p:spTree>
    <p:extLst>
      <p:ext uri="{BB962C8B-B14F-4D97-AF65-F5344CB8AC3E}">
        <p14:creationId xmlns:p14="http://schemas.microsoft.com/office/powerpoint/2010/main" val="216155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74A6AE-EF6E-943D-573B-B1A6D89EBE9B}"/>
              </a:ext>
            </a:extLst>
          </p:cNvPr>
          <p:cNvSpPr>
            <a:spLocks noGrp="1"/>
          </p:cNvSpPr>
          <p:nvPr>
            <p:ph type="title"/>
          </p:nvPr>
        </p:nvSpPr>
        <p:spPr>
          <a:xfrm>
            <a:off x="838200" y="365125"/>
            <a:ext cx="10515600" cy="1325563"/>
          </a:xfrm>
        </p:spPr>
        <p:txBody>
          <a:bodyPr anchor="ctr">
            <a:normAutofit/>
          </a:bodyPr>
          <a:lstStyle/>
          <a:p>
            <a:r>
              <a:rPr lang="en-US" dirty="0"/>
              <a:t>AI in GCC</a:t>
            </a:r>
            <a:endParaRPr lang="en-001" dirty="0"/>
          </a:p>
        </p:txBody>
      </p:sp>
      <p:sp>
        <p:nvSpPr>
          <p:cNvPr id="11" name="Slide Number Placeholder 3">
            <a:extLst>
              <a:ext uri="{FF2B5EF4-FFF2-40B4-BE49-F238E27FC236}">
                <a16:creationId xmlns:a16="http://schemas.microsoft.com/office/drawing/2014/main" id="{7B1977DE-4EEB-EF19-6F06-E65A2B4B575A}"/>
              </a:ext>
            </a:extLst>
          </p:cNvPr>
          <p:cNvSpPr>
            <a:spLocks noGrp="1"/>
          </p:cNvSpPr>
          <p:nvPr>
            <p:ph type="sldNum" sz="quarter" idx="12"/>
          </p:nvPr>
        </p:nvSpPr>
        <p:spPr>
          <a:xfrm>
            <a:off x="8610600" y="6356350"/>
            <a:ext cx="2743200" cy="365125"/>
          </a:xfrm>
        </p:spPr>
        <p:txBody>
          <a:bodyPr/>
          <a:lstStyle/>
          <a:p>
            <a:pPr>
              <a:spcAft>
                <a:spcPts val="600"/>
              </a:spcAft>
            </a:pPr>
            <a:fld id="{87E7843D-FF13-4365-9478-9625B70A2705}" type="slidenum">
              <a:rPr lang="en-US" smtClean="0"/>
              <a:pPr>
                <a:spcAft>
                  <a:spcPts val="600"/>
                </a:spcAft>
              </a:pPr>
              <a:t>10</a:t>
            </a:fld>
            <a:endParaRPr lang="en-US"/>
          </a:p>
        </p:txBody>
      </p:sp>
      <p:graphicFrame>
        <p:nvGraphicFramePr>
          <p:cNvPr id="6" name="Diagram 5">
            <a:extLst>
              <a:ext uri="{FF2B5EF4-FFF2-40B4-BE49-F238E27FC236}">
                <a16:creationId xmlns:a16="http://schemas.microsoft.com/office/drawing/2014/main" id="{6852C406-395A-4CC2-84D2-2D4CA6665599}"/>
              </a:ext>
            </a:extLst>
          </p:cNvPr>
          <p:cNvGraphicFramePr/>
          <p:nvPr>
            <p:extLst>
              <p:ext uri="{D42A27DB-BD31-4B8C-83A1-F6EECF244321}">
                <p14:modId xmlns:p14="http://schemas.microsoft.com/office/powerpoint/2010/main" val="19754498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0788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664AC-14FA-2C46-0348-E2F16DCFA1B7}"/>
              </a:ext>
            </a:extLst>
          </p:cNvPr>
          <p:cNvSpPr>
            <a:spLocks noGrp="1"/>
          </p:cNvSpPr>
          <p:nvPr>
            <p:ph type="title"/>
          </p:nvPr>
        </p:nvSpPr>
        <p:spPr>
          <a:xfrm>
            <a:off x="914400" y="2580640"/>
            <a:ext cx="5181600" cy="3368819"/>
          </a:xfrm>
        </p:spPr>
        <p:txBody>
          <a:bodyPr anchor="b">
            <a:normAutofit/>
          </a:bodyPr>
          <a:lstStyle/>
          <a:p>
            <a:r>
              <a:rPr lang="en-001" dirty="0"/>
              <a:t>AI Assistants and LLMs: </a:t>
            </a:r>
            <a:br>
              <a:rPr lang="en-US" dirty="0"/>
            </a:br>
            <a:r>
              <a:rPr lang="en-001" dirty="0"/>
              <a:t>New Age “Team Members”</a:t>
            </a:r>
          </a:p>
        </p:txBody>
      </p:sp>
      <p:pic>
        <p:nvPicPr>
          <p:cNvPr id="6" name="Picture Placeholder 5" descr="Cute yellow robot">
            <a:extLst>
              <a:ext uri="{FF2B5EF4-FFF2-40B4-BE49-F238E27FC236}">
                <a16:creationId xmlns:a16="http://schemas.microsoft.com/office/drawing/2014/main" id="{7D3523E4-DC58-83E2-93FA-C7576EBECC4D}"/>
              </a:ext>
            </a:extLst>
          </p:cNvPr>
          <p:cNvPicPr>
            <a:picLocks noGrp="1" noChangeAspect="1"/>
          </p:cNvPicPr>
          <p:nvPr>
            <p:ph type="pic" sz="quarter" idx="10"/>
          </p:nvPr>
        </p:nvPicPr>
        <p:blipFill>
          <a:blip r:embed="rId3"/>
          <a:srcRect l="20283" r="20283"/>
          <a:stretch>
            <a:fillRect/>
          </a:stretch>
        </p:blipFill>
        <p:spPr>
          <a:xfrm>
            <a:off x="6076950" y="-9525"/>
            <a:ext cx="6115050" cy="6867525"/>
          </a:xfrm>
        </p:spPr>
      </p:pic>
    </p:spTree>
    <p:extLst>
      <p:ext uri="{BB962C8B-B14F-4D97-AF65-F5344CB8AC3E}">
        <p14:creationId xmlns:p14="http://schemas.microsoft.com/office/powerpoint/2010/main" val="2783868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4F537-B6C2-7591-5B71-F27EC0E4B564}"/>
              </a:ext>
            </a:extLst>
          </p:cNvPr>
          <p:cNvSpPr>
            <a:spLocks noGrp="1"/>
          </p:cNvSpPr>
          <p:nvPr>
            <p:ph type="title"/>
          </p:nvPr>
        </p:nvSpPr>
        <p:spPr>
          <a:xfrm>
            <a:off x="916385" y="446313"/>
            <a:ext cx="5179615" cy="1448747"/>
          </a:xfrm>
        </p:spPr>
        <p:txBody>
          <a:bodyPr anchor="ctr">
            <a:normAutofit/>
          </a:bodyPr>
          <a:lstStyle/>
          <a:p>
            <a:r>
              <a:rPr lang="en-001" dirty="0"/>
              <a:t>ChatGPT</a:t>
            </a:r>
          </a:p>
        </p:txBody>
      </p:sp>
      <p:sp>
        <p:nvSpPr>
          <p:cNvPr id="4" name="Content Placeholder 3">
            <a:extLst>
              <a:ext uri="{FF2B5EF4-FFF2-40B4-BE49-F238E27FC236}">
                <a16:creationId xmlns:a16="http://schemas.microsoft.com/office/drawing/2014/main" id="{8D568F23-3CAE-F584-AB8A-2E4E6A1E5F16}"/>
              </a:ext>
            </a:extLst>
          </p:cNvPr>
          <p:cNvSpPr>
            <a:spLocks noGrp="1"/>
          </p:cNvSpPr>
          <p:nvPr>
            <p:ph sz="quarter"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14399" y="2022250"/>
            <a:ext cx="5181600" cy="3747180"/>
          </a:xfrm>
        </p:spPr>
        <p:txBody>
          <a:bodyPr>
            <a:normAutofit/>
          </a:bodyPr>
          <a:lstStyle/>
          <a:p>
            <a:pPr marL="0" indent="0">
              <a:spcBef>
                <a:spcPts val="2500"/>
              </a:spcBef>
              <a:buNone/>
            </a:pPr>
            <a:r>
              <a:rPr lang="en-US" sz="1400" b="1"/>
              <a:t>Conversational AI Assistant</a:t>
            </a:r>
          </a:p>
          <a:p>
            <a:pPr marL="0" lvl="1" indent="0">
              <a:buNone/>
            </a:pPr>
            <a:r>
              <a:rPr lang="en-US" sz="1400"/>
              <a:t>ChatGPT serves as a powerful conversational AI assistant, capable of answering various questions and providing relevant information.</a:t>
            </a:r>
          </a:p>
          <a:p>
            <a:pPr marL="0" indent="0">
              <a:spcBef>
                <a:spcPts val="2500"/>
              </a:spcBef>
              <a:buNone/>
            </a:pPr>
            <a:r>
              <a:rPr lang="en-US" sz="1400" b="1"/>
              <a:t>Document Drafting</a:t>
            </a:r>
          </a:p>
          <a:p>
            <a:pPr marL="0" lvl="1" indent="0">
              <a:buNone/>
            </a:pPr>
            <a:r>
              <a:rPr lang="en-US" sz="1400"/>
              <a:t>It can draft documents and reports, such as financial summaries or engagement letters, streamlining the writing process for users.</a:t>
            </a:r>
          </a:p>
          <a:p>
            <a:pPr marL="0" indent="0">
              <a:spcBef>
                <a:spcPts val="2500"/>
              </a:spcBef>
              <a:buNone/>
            </a:pPr>
            <a:r>
              <a:rPr lang="en-US" sz="1400" b="1"/>
              <a:t>Data Analysis Capabilities</a:t>
            </a:r>
          </a:p>
          <a:p>
            <a:pPr marL="0" lvl="1" indent="0">
              <a:buNone/>
            </a:pPr>
            <a:r>
              <a:rPr lang="en-US" sz="1400"/>
              <a:t>With the right prompts, ChatGPT can analyze unstructured data and provide insights or summaries, aiding in decision-making.</a:t>
            </a:r>
          </a:p>
        </p:txBody>
      </p:sp>
      <p:sp>
        <p:nvSpPr>
          <p:cNvPr id="5" name="Slide Number Placeholder 4">
            <a:extLst>
              <a:ext uri="{FF2B5EF4-FFF2-40B4-BE49-F238E27FC236}">
                <a16:creationId xmlns:a16="http://schemas.microsoft.com/office/drawing/2014/main" id="{FFC1DD99-9838-238B-6AB7-294C95EAE7ED}"/>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12</a:t>
            </a:fld>
            <a:endParaRPr lang="en-US"/>
          </a:p>
        </p:txBody>
      </p:sp>
      <p:pic>
        <p:nvPicPr>
          <p:cNvPr id="6" name="Content Placeholder 5" descr="Green dialogue boxes">
            <a:extLst>
              <a:ext uri="{FF2B5EF4-FFF2-40B4-BE49-F238E27FC236}">
                <a16:creationId xmlns:a16="http://schemas.microsoft.com/office/drawing/2014/main" id="{4AD51E45-087F-4B13-8AB5-5203B99856B2}"/>
              </a:ext>
            </a:extLst>
          </p:cNvPr>
          <p:cNvPicPr>
            <a:picLocks noGrp="1" noChangeAspect="1"/>
          </p:cNvPicPr>
          <p:nvPr>
            <p:ph type="pic" sz="quarter" idx="11"/>
          </p:nvPr>
        </p:nvPicPr>
        <p:blipFill>
          <a:blip r:embed="rId3"/>
          <a:srcRect l="10784" r="15102" b="-1"/>
          <a:stretch>
            <a:fillRect/>
          </a:stretch>
        </p:blipFill>
        <p:spPr>
          <a:xfrm>
            <a:off x="6076950" y="10"/>
            <a:ext cx="6115050" cy="6868876"/>
          </a:xfrm>
          <a:noFill/>
        </p:spPr>
      </p:pic>
    </p:spTree>
    <p:extLst>
      <p:ext uri="{BB962C8B-B14F-4D97-AF65-F5344CB8AC3E}">
        <p14:creationId xmlns:p14="http://schemas.microsoft.com/office/powerpoint/2010/main" val="1459698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DD34A-FA81-FB07-950D-EF7956205B42}"/>
              </a:ext>
            </a:extLst>
          </p:cNvPr>
          <p:cNvSpPr>
            <a:spLocks noGrp="1"/>
          </p:cNvSpPr>
          <p:nvPr>
            <p:ph type="title"/>
          </p:nvPr>
        </p:nvSpPr>
        <p:spPr>
          <a:xfrm>
            <a:off x="916385" y="446313"/>
            <a:ext cx="5179615" cy="1448747"/>
          </a:xfrm>
        </p:spPr>
        <p:txBody>
          <a:bodyPr anchor="ctr">
            <a:normAutofit/>
          </a:bodyPr>
          <a:lstStyle/>
          <a:p>
            <a:r>
              <a:rPr lang="en-US" dirty="0"/>
              <a:t>Gemini</a:t>
            </a:r>
            <a:endParaRPr lang="en-001" dirty="0"/>
          </a:p>
        </p:txBody>
      </p:sp>
      <p:sp>
        <p:nvSpPr>
          <p:cNvPr id="4" name="Content Placeholder 3">
            <a:extLst>
              <a:ext uri="{FF2B5EF4-FFF2-40B4-BE49-F238E27FC236}">
                <a16:creationId xmlns:a16="http://schemas.microsoft.com/office/drawing/2014/main" id="{CAA9628F-7FA2-AD78-01BC-079AF36601AA}"/>
              </a:ext>
            </a:extLst>
          </p:cNvPr>
          <p:cNvSpPr>
            <a:spLocks noGrp="1"/>
          </p:cNvSpPr>
          <p:nvPr>
            <p:ph sz="quarter"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14399" y="2022250"/>
            <a:ext cx="5181600" cy="3747180"/>
          </a:xfrm>
        </p:spPr>
        <p:txBody>
          <a:bodyPr>
            <a:normAutofit/>
          </a:bodyPr>
          <a:lstStyle/>
          <a:p>
            <a:pPr marL="0" indent="0">
              <a:spcBef>
                <a:spcPts val="2500"/>
              </a:spcBef>
              <a:buNone/>
            </a:pPr>
            <a:r>
              <a:rPr lang="en-US" sz="1400" b="1"/>
              <a:t>AI Chatbot Overview</a:t>
            </a:r>
          </a:p>
          <a:p>
            <a:pPr marL="0" lvl="1" indent="0">
              <a:buNone/>
            </a:pPr>
            <a:r>
              <a:rPr lang="en-US" sz="1400"/>
              <a:t>Google Bard is an LLM-based AI chatbot designed to deliver quick and accurate information for various tasks.</a:t>
            </a:r>
          </a:p>
          <a:p>
            <a:pPr marL="0" indent="0">
              <a:spcBef>
                <a:spcPts val="2500"/>
              </a:spcBef>
              <a:buNone/>
            </a:pPr>
            <a:r>
              <a:rPr lang="en-US" sz="1400" b="1"/>
              <a:t>Research and Brainstorming</a:t>
            </a:r>
          </a:p>
          <a:p>
            <a:pPr marL="0" lvl="1" indent="0">
              <a:buNone/>
            </a:pPr>
            <a:r>
              <a:rPr lang="en-US" sz="1400"/>
              <a:t>Bard facilitates research and creative brainstorming by providing up-to-date information and insights with internet access.</a:t>
            </a:r>
          </a:p>
          <a:p>
            <a:pPr marL="0" indent="0">
              <a:spcBef>
                <a:spcPts val="2500"/>
              </a:spcBef>
              <a:buNone/>
            </a:pPr>
            <a:r>
              <a:rPr lang="en-US" sz="1400" b="1"/>
              <a:t>Integration with Google Workspace</a:t>
            </a:r>
          </a:p>
          <a:p>
            <a:pPr marL="0" lvl="1" indent="0">
              <a:buNone/>
            </a:pPr>
            <a:r>
              <a:rPr lang="en-US" sz="1400"/>
              <a:t>Bard integrates seamlessly with Google Workspace, allowing the summarization of Gmail threads and Google Docs.</a:t>
            </a:r>
          </a:p>
        </p:txBody>
      </p:sp>
      <p:sp>
        <p:nvSpPr>
          <p:cNvPr id="5" name="Slide Number Placeholder 4">
            <a:extLst>
              <a:ext uri="{FF2B5EF4-FFF2-40B4-BE49-F238E27FC236}">
                <a16:creationId xmlns:a16="http://schemas.microsoft.com/office/drawing/2014/main" id="{4673AEB9-A0C5-1689-47F1-DD3F6C4B958F}"/>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13</a:t>
            </a:fld>
            <a:endParaRPr lang="en-US"/>
          </a:p>
        </p:txBody>
      </p:sp>
      <p:pic>
        <p:nvPicPr>
          <p:cNvPr id="6" name="Content Placeholder 5" descr="Artificial Intelligence digital concept with brain shape">
            <a:extLst>
              <a:ext uri="{FF2B5EF4-FFF2-40B4-BE49-F238E27FC236}">
                <a16:creationId xmlns:a16="http://schemas.microsoft.com/office/drawing/2014/main" id="{71E54856-A606-4DDF-BE04-7650DB80FCF5}"/>
              </a:ext>
            </a:extLst>
          </p:cNvPr>
          <p:cNvPicPr>
            <a:picLocks noGrp="1" noChangeAspect="1"/>
          </p:cNvPicPr>
          <p:nvPr>
            <p:ph type="pic" sz="quarter" idx="11"/>
          </p:nvPr>
        </p:nvPicPr>
        <p:blipFill>
          <a:blip r:embed="rId3"/>
          <a:srcRect l="30526" r="19397" b="-1"/>
          <a:stretch>
            <a:fillRect/>
          </a:stretch>
        </p:blipFill>
        <p:spPr>
          <a:xfrm>
            <a:off x="6076950" y="10"/>
            <a:ext cx="6115050" cy="6868876"/>
          </a:xfrm>
          <a:noFill/>
        </p:spPr>
      </p:pic>
    </p:spTree>
    <p:extLst>
      <p:ext uri="{BB962C8B-B14F-4D97-AF65-F5344CB8AC3E}">
        <p14:creationId xmlns:p14="http://schemas.microsoft.com/office/powerpoint/2010/main" val="1422069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3A23-EEB8-4ECD-DBF2-337F0BC65730}"/>
              </a:ext>
            </a:extLst>
          </p:cNvPr>
          <p:cNvSpPr>
            <a:spLocks noGrp="1"/>
          </p:cNvSpPr>
          <p:nvPr>
            <p:ph type="title"/>
          </p:nvPr>
        </p:nvSpPr>
        <p:spPr>
          <a:xfrm>
            <a:off x="914399" y="365125"/>
            <a:ext cx="10363201" cy="1629601"/>
          </a:xfrm>
        </p:spPr>
        <p:txBody>
          <a:bodyPr anchor="ctr">
            <a:normAutofit/>
          </a:bodyPr>
          <a:lstStyle/>
          <a:p>
            <a:r>
              <a:rPr lang="en-US" dirty="0" err="1"/>
              <a:t>CoPILOT</a:t>
            </a:r>
            <a:endParaRPr lang="en-001" dirty="0"/>
          </a:p>
        </p:txBody>
      </p:sp>
      <p:pic>
        <p:nvPicPr>
          <p:cNvPr id="6" name="Content Placeholder 5" descr="Scientists examines DNA models in modern Neurological Research Laboratory. Touch screens. Wearing clean suit and protective mask">
            <a:extLst>
              <a:ext uri="{FF2B5EF4-FFF2-40B4-BE49-F238E27FC236}">
                <a16:creationId xmlns:a16="http://schemas.microsoft.com/office/drawing/2014/main" id="{E013EE5D-B1E6-445B-812E-48608DDB6066}"/>
              </a:ext>
            </a:extLst>
          </p:cNvPr>
          <p:cNvPicPr>
            <a:picLocks noGrp="1" noChangeAspect="1"/>
          </p:cNvPicPr>
          <p:nvPr>
            <p:ph sz="quarter" idx="10"/>
          </p:nvPr>
        </p:nvPicPr>
        <p:blipFill>
          <a:blip r:embed="rId3"/>
          <a:srcRect l="25053" r="-1" b="-1"/>
          <a:stretch>
            <a:fillRect/>
          </a:stretch>
        </p:blipFill>
        <p:spPr>
          <a:xfrm>
            <a:off x="914399" y="2022250"/>
            <a:ext cx="4992709" cy="3747180"/>
          </a:xfrm>
          <a:noFill/>
        </p:spPr>
      </p:pic>
      <p:sp>
        <p:nvSpPr>
          <p:cNvPr id="4" name="Content Placeholder 3">
            <a:extLst>
              <a:ext uri="{FF2B5EF4-FFF2-40B4-BE49-F238E27FC236}">
                <a16:creationId xmlns:a16="http://schemas.microsoft.com/office/drawing/2014/main" id="{AA2E0FEC-42C5-B114-115C-551D6E5F1BCE}"/>
              </a:ext>
            </a:extLst>
          </p:cNvPr>
          <p:cNvSpPr>
            <a:spLocks noGrp="1"/>
          </p:cNvSpPr>
          <p:nvPr>
            <p:ph sz="quarter" idx="1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84891" y="2022250"/>
            <a:ext cx="4992709" cy="3747180"/>
          </a:xfrm>
        </p:spPr>
        <p:txBody>
          <a:bodyPr>
            <a:normAutofit/>
          </a:bodyPr>
          <a:lstStyle/>
          <a:p>
            <a:pPr marL="0" indent="0">
              <a:spcBef>
                <a:spcPts val="2500"/>
              </a:spcBef>
              <a:buNone/>
            </a:pPr>
            <a:r>
              <a:rPr lang="en-US" sz="1400" b="1"/>
              <a:t>AI Integration</a:t>
            </a:r>
          </a:p>
          <a:p>
            <a:pPr marL="0" lvl="1" indent="0">
              <a:buNone/>
            </a:pPr>
            <a:r>
              <a:rPr lang="en-US" sz="1400"/>
              <a:t>Bing Chat is powered by GPT-4 and is integrated into Microsoft Bing and Edge, providing seamless user interaction.</a:t>
            </a:r>
          </a:p>
          <a:p>
            <a:pPr marL="0" indent="0">
              <a:spcBef>
                <a:spcPts val="2500"/>
              </a:spcBef>
              <a:buNone/>
            </a:pPr>
            <a:r>
              <a:rPr lang="en-US" sz="1400" b="1"/>
              <a:t>Web Information Retrieval</a:t>
            </a:r>
          </a:p>
          <a:p>
            <a:pPr marL="0" lvl="1" indent="0">
              <a:buNone/>
            </a:pPr>
            <a:r>
              <a:rPr lang="en-US" sz="1400"/>
              <a:t>It can efficiently retrieve information from the web, making it a valuable tool for quick research and updates.</a:t>
            </a:r>
          </a:p>
          <a:p>
            <a:pPr marL="0" indent="0">
              <a:spcBef>
                <a:spcPts val="2500"/>
              </a:spcBef>
              <a:buNone/>
            </a:pPr>
            <a:r>
              <a:rPr lang="en-US" sz="1400" b="1"/>
              <a:t>Fact Verification</a:t>
            </a:r>
          </a:p>
          <a:p>
            <a:pPr marL="0" lvl="1" indent="0">
              <a:buNone/>
            </a:pPr>
            <a:r>
              <a:rPr lang="en-US" sz="1400"/>
              <a:t>Bing Chat helps verify facts and gather intelligence for global markets, enhancing decision-making while working.</a:t>
            </a:r>
          </a:p>
        </p:txBody>
      </p:sp>
      <p:sp>
        <p:nvSpPr>
          <p:cNvPr id="5" name="Slide Number Placeholder 4">
            <a:extLst>
              <a:ext uri="{FF2B5EF4-FFF2-40B4-BE49-F238E27FC236}">
                <a16:creationId xmlns:a16="http://schemas.microsoft.com/office/drawing/2014/main" id="{8E063E3A-8104-4A28-42CF-55DEDBA92781}"/>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14</a:t>
            </a:fld>
            <a:endParaRPr lang="en-US"/>
          </a:p>
        </p:txBody>
      </p:sp>
    </p:spTree>
    <p:extLst>
      <p:ext uri="{BB962C8B-B14F-4D97-AF65-F5344CB8AC3E}">
        <p14:creationId xmlns:p14="http://schemas.microsoft.com/office/powerpoint/2010/main" val="522438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3F0AB-C11D-42C5-634D-9D90394D30CD}"/>
              </a:ext>
            </a:extLst>
          </p:cNvPr>
          <p:cNvSpPr>
            <a:spLocks noGrp="1"/>
          </p:cNvSpPr>
          <p:nvPr>
            <p:ph type="title"/>
          </p:nvPr>
        </p:nvSpPr>
        <p:spPr>
          <a:xfrm>
            <a:off x="916385" y="446313"/>
            <a:ext cx="5179615" cy="1448747"/>
          </a:xfrm>
        </p:spPr>
        <p:txBody>
          <a:bodyPr anchor="ctr">
            <a:normAutofit/>
          </a:bodyPr>
          <a:lstStyle/>
          <a:p>
            <a:r>
              <a:rPr lang="en-001"/>
              <a:t>Domain-Specific LLMs</a:t>
            </a:r>
          </a:p>
        </p:txBody>
      </p:sp>
      <p:sp>
        <p:nvSpPr>
          <p:cNvPr id="4" name="Content Placeholder 3">
            <a:extLst>
              <a:ext uri="{FF2B5EF4-FFF2-40B4-BE49-F238E27FC236}">
                <a16:creationId xmlns:a16="http://schemas.microsoft.com/office/drawing/2014/main" id="{AADA5D7D-47C9-171F-204B-B8E14B1BA579}"/>
              </a:ext>
            </a:extLst>
          </p:cNvPr>
          <p:cNvSpPr>
            <a:spLocks noGrp="1"/>
          </p:cNvSpPr>
          <p:nvPr>
            <p:ph sz="quarter"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14399" y="2022250"/>
            <a:ext cx="5181600" cy="3747180"/>
          </a:xfrm>
        </p:spPr>
        <p:txBody>
          <a:bodyPr>
            <a:normAutofit/>
          </a:bodyPr>
          <a:lstStyle/>
          <a:p>
            <a:pPr marL="0" indent="0">
              <a:spcBef>
                <a:spcPts val="2500"/>
              </a:spcBef>
              <a:buNone/>
            </a:pPr>
            <a:r>
              <a:rPr lang="en-US" sz="1400" b="1"/>
              <a:t>ICAI GPT Assistant</a:t>
            </a:r>
          </a:p>
          <a:p>
            <a:pPr marL="0" lvl="1" indent="0">
              <a:buNone/>
            </a:pPr>
            <a:r>
              <a:rPr lang="en-US" sz="1400"/>
              <a:t>ICAI GPT is a specialized AI tool launched in 2025 to assist with financial reporting for non-corporate entities.</a:t>
            </a:r>
          </a:p>
          <a:p>
            <a:pPr marL="0" indent="0">
              <a:spcBef>
                <a:spcPts val="2500"/>
              </a:spcBef>
              <a:buNone/>
            </a:pPr>
            <a:r>
              <a:rPr lang="en-US" sz="1400" b="1"/>
              <a:t>Navigating Regulations</a:t>
            </a:r>
          </a:p>
          <a:p>
            <a:pPr marL="0" lvl="1" indent="0">
              <a:buNone/>
            </a:pPr>
            <a:r>
              <a:rPr lang="en-US" sz="1400"/>
              <a:t>Domain-specific LLMs are designed to navigate complex regulations while providing reliable answers based on authoritative sources.</a:t>
            </a:r>
          </a:p>
          <a:p>
            <a:pPr marL="0" indent="0">
              <a:spcBef>
                <a:spcPts val="2500"/>
              </a:spcBef>
              <a:buNone/>
            </a:pPr>
            <a:r>
              <a:rPr lang="en-US" sz="1400" b="1"/>
              <a:t>Trend Towards Specialization</a:t>
            </a:r>
          </a:p>
          <a:p>
            <a:pPr marL="0" lvl="1" indent="0">
              <a:buNone/>
            </a:pPr>
            <a:r>
              <a:rPr lang="en-US" sz="1400"/>
              <a:t>The emergence of tools like Harvey for legal research shows a growing trend towards LLMs tailored to specific professional domains.</a:t>
            </a:r>
          </a:p>
        </p:txBody>
      </p:sp>
      <p:sp>
        <p:nvSpPr>
          <p:cNvPr id="5" name="Slide Number Placeholder 4">
            <a:extLst>
              <a:ext uri="{FF2B5EF4-FFF2-40B4-BE49-F238E27FC236}">
                <a16:creationId xmlns:a16="http://schemas.microsoft.com/office/drawing/2014/main" id="{17588C66-A1D7-D936-6911-09AEC2B654BE}"/>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15</a:t>
            </a:fld>
            <a:endParaRPr lang="en-US"/>
          </a:p>
        </p:txBody>
      </p:sp>
      <p:pic>
        <p:nvPicPr>
          <p:cNvPr id="6" name="Content Placeholder 5" descr="Sales team analyze sales reports together in meeting room">
            <a:extLst>
              <a:ext uri="{FF2B5EF4-FFF2-40B4-BE49-F238E27FC236}">
                <a16:creationId xmlns:a16="http://schemas.microsoft.com/office/drawing/2014/main" id="{61BE9A0A-47DB-4F1B-9A78-9576117F6539}"/>
              </a:ext>
            </a:extLst>
          </p:cNvPr>
          <p:cNvPicPr>
            <a:picLocks noGrp="1" noChangeAspect="1"/>
          </p:cNvPicPr>
          <p:nvPr>
            <p:ph type="pic" sz="quarter" idx="11"/>
          </p:nvPr>
        </p:nvPicPr>
        <p:blipFill>
          <a:blip r:embed="rId3"/>
          <a:srcRect l="17993" r="22583"/>
          <a:stretch>
            <a:fillRect/>
          </a:stretch>
        </p:blipFill>
        <p:spPr>
          <a:xfrm>
            <a:off x="6076950" y="10"/>
            <a:ext cx="6115050" cy="6868876"/>
          </a:xfrm>
          <a:noFill/>
        </p:spPr>
      </p:pic>
    </p:spTree>
    <p:extLst>
      <p:ext uri="{BB962C8B-B14F-4D97-AF65-F5344CB8AC3E}">
        <p14:creationId xmlns:p14="http://schemas.microsoft.com/office/powerpoint/2010/main" val="2660021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066C-9DC9-8491-1A50-4D1F212CF80E}"/>
              </a:ext>
            </a:extLst>
          </p:cNvPr>
          <p:cNvSpPr>
            <a:spLocks noGrp="1"/>
          </p:cNvSpPr>
          <p:nvPr>
            <p:ph type="title"/>
          </p:nvPr>
        </p:nvSpPr>
        <p:spPr>
          <a:xfrm>
            <a:off x="914400" y="2580640"/>
            <a:ext cx="5181600" cy="3368819"/>
          </a:xfrm>
        </p:spPr>
        <p:txBody>
          <a:bodyPr anchor="b">
            <a:normAutofit/>
          </a:bodyPr>
          <a:lstStyle/>
          <a:p>
            <a:r>
              <a:rPr lang="en-001"/>
              <a:t>Automating Bookkeeping &amp; Data Entry</a:t>
            </a:r>
          </a:p>
        </p:txBody>
      </p:sp>
      <p:pic>
        <p:nvPicPr>
          <p:cNvPr id="4" name="Picture Placeholder 3" descr="Close up of circuit board">
            <a:extLst>
              <a:ext uri="{FF2B5EF4-FFF2-40B4-BE49-F238E27FC236}">
                <a16:creationId xmlns:a16="http://schemas.microsoft.com/office/drawing/2014/main" id="{968F1A64-0DF7-2678-A688-34F63AA0B8C1}"/>
              </a:ext>
            </a:extLst>
          </p:cNvPr>
          <p:cNvPicPr>
            <a:picLocks noGrp="1" noChangeAspect="1"/>
          </p:cNvPicPr>
          <p:nvPr>
            <p:ph type="pic" sz="quarter" idx="10"/>
          </p:nvPr>
        </p:nvPicPr>
        <p:blipFill>
          <a:blip r:embed="rId3"/>
          <a:srcRect l="20326" r="20326"/>
          <a:stretch>
            <a:fillRect/>
          </a:stretch>
        </p:blipFill>
        <p:spPr>
          <a:xfrm>
            <a:off x="6086475" y="-9525"/>
            <a:ext cx="6115050" cy="6867525"/>
          </a:xfrm>
        </p:spPr>
      </p:pic>
    </p:spTree>
    <p:extLst>
      <p:ext uri="{BB962C8B-B14F-4D97-AF65-F5344CB8AC3E}">
        <p14:creationId xmlns:p14="http://schemas.microsoft.com/office/powerpoint/2010/main" val="1611291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A048-7797-1BCC-AF1F-B2611AA7B9CC}"/>
              </a:ext>
            </a:extLst>
          </p:cNvPr>
          <p:cNvSpPr>
            <a:spLocks noGrp="1"/>
          </p:cNvSpPr>
          <p:nvPr>
            <p:ph type="title"/>
          </p:nvPr>
        </p:nvSpPr>
        <p:spPr>
          <a:xfrm>
            <a:off x="914398" y="365125"/>
            <a:ext cx="10439401" cy="1617017"/>
          </a:xfrm>
        </p:spPr>
        <p:txBody>
          <a:bodyPr anchor="ctr">
            <a:normAutofit/>
          </a:bodyPr>
          <a:lstStyle/>
          <a:p>
            <a:r>
              <a:rPr lang="en-001"/>
              <a:t>Vic.ai</a:t>
            </a:r>
          </a:p>
        </p:txBody>
      </p:sp>
      <p:pic>
        <p:nvPicPr>
          <p:cNvPr id="6" name="Content Placeholder 5" descr="Rules for compliance with policies business">
            <a:extLst>
              <a:ext uri="{FF2B5EF4-FFF2-40B4-BE49-F238E27FC236}">
                <a16:creationId xmlns:a16="http://schemas.microsoft.com/office/drawing/2014/main" id="{DBE45F0F-8101-46C4-9CAA-B6F8A89216D6}"/>
              </a:ext>
            </a:extLst>
          </p:cNvPr>
          <p:cNvPicPr>
            <a:picLocks noGrp="1" noChangeAspect="1"/>
          </p:cNvPicPr>
          <p:nvPr>
            <p:ph sz="quarter" idx="10"/>
          </p:nvPr>
        </p:nvPicPr>
        <p:blipFill>
          <a:blip r:embed="rId3"/>
          <a:stretch>
            <a:fillRect/>
          </a:stretch>
        </p:blipFill>
        <p:spPr>
          <a:xfrm>
            <a:off x="914399" y="2791084"/>
            <a:ext cx="3310129" cy="2209511"/>
          </a:xfrm>
          <a:noFill/>
        </p:spPr>
      </p:pic>
      <p:sp>
        <p:nvSpPr>
          <p:cNvPr id="4" name="Content Placeholder 3">
            <a:extLst>
              <a:ext uri="{FF2B5EF4-FFF2-40B4-BE49-F238E27FC236}">
                <a16:creationId xmlns:a16="http://schemas.microsoft.com/office/drawing/2014/main" id="{EFCFC9B3-AAA8-4093-C1E2-A6E983F2D658}"/>
              </a:ext>
            </a:extLst>
          </p:cNvPr>
          <p:cNvSpPr>
            <a:spLocks noGrp="1"/>
          </p:cNvSpPr>
          <p:nvPr>
            <p:ph sz="quarter" idx="1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02310" y="2018120"/>
            <a:ext cx="6751489" cy="3747180"/>
          </a:xfrm>
        </p:spPr>
        <p:txBody>
          <a:bodyPr>
            <a:normAutofit/>
          </a:bodyPr>
          <a:lstStyle/>
          <a:p>
            <a:pPr marL="0" indent="0">
              <a:spcBef>
                <a:spcPts val="2500"/>
              </a:spcBef>
              <a:buNone/>
            </a:pPr>
            <a:r>
              <a:rPr lang="en-US" sz="1000" b="1"/>
              <a:t>AI for Invoice Processing</a:t>
            </a:r>
          </a:p>
          <a:p>
            <a:pPr marL="0" lvl="1" indent="0">
              <a:buNone/>
            </a:pPr>
            <a:r>
              <a:rPr lang="en-US" sz="1000"/>
              <a:t>Vic.ai utilizes AI and machine learning to automate the reading and processing of invoices efficiently through OCR technology.</a:t>
            </a:r>
          </a:p>
          <a:p>
            <a:pPr marL="0" indent="0">
              <a:spcBef>
                <a:spcPts val="2500"/>
              </a:spcBef>
              <a:buNone/>
            </a:pPr>
            <a:r>
              <a:rPr lang="en-US" sz="1000" b="1"/>
              <a:t>Data Extraction and Coding</a:t>
            </a:r>
          </a:p>
          <a:p>
            <a:pPr marL="0" lvl="1" indent="0">
              <a:buNone/>
            </a:pPr>
            <a:r>
              <a:rPr lang="en-US" sz="1000"/>
              <a:t>The platform extracts relevant data from invoices and codes transactions accurately to the proper accounts, enhancing financial accuracy.</a:t>
            </a:r>
          </a:p>
          <a:p>
            <a:pPr marL="0" indent="0">
              <a:spcBef>
                <a:spcPts val="2500"/>
              </a:spcBef>
              <a:buNone/>
            </a:pPr>
            <a:r>
              <a:rPr lang="en-US" sz="1000" b="1"/>
              <a:t>Anomaly Detection</a:t>
            </a:r>
          </a:p>
          <a:p>
            <a:pPr marL="0" lvl="1" indent="0">
              <a:buNone/>
            </a:pPr>
            <a:r>
              <a:rPr lang="en-US" sz="1000"/>
              <a:t>Vic.ai identifies anomalies such as duplicate invoices or unusual amounts, helping prevent errors in accounts payable.</a:t>
            </a:r>
          </a:p>
          <a:p>
            <a:pPr marL="0" indent="0">
              <a:spcBef>
                <a:spcPts val="2500"/>
              </a:spcBef>
              <a:buNone/>
            </a:pPr>
            <a:r>
              <a:rPr lang="en-US" sz="1000" b="1"/>
              <a:t>Integration with ERPs</a:t>
            </a:r>
          </a:p>
          <a:p>
            <a:pPr marL="0" lvl="1" indent="0">
              <a:buNone/>
            </a:pPr>
            <a:r>
              <a:rPr lang="en-US" sz="1000"/>
              <a:t>The platform integrates seamlessly with popular ERPs and accounting software for automatic entry posting, streamlining workflows.</a:t>
            </a:r>
          </a:p>
        </p:txBody>
      </p:sp>
      <p:sp>
        <p:nvSpPr>
          <p:cNvPr id="5" name="Slide Number Placeholder 4">
            <a:extLst>
              <a:ext uri="{FF2B5EF4-FFF2-40B4-BE49-F238E27FC236}">
                <a16:creationId xmlns:a16="http://schemas.microsoft.com/office/drawing/2014/main" id="{9A0343F1-39C3-D256-6B34-E8E100A07413}"/>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17</a:t>
            </a:fld>
            <a:endParaRPr lang="en-US"/>
          </a:p>
        </p:txBody>
      </p:sp>
    </p:spTree>
    <p:extLst>
      <p:ext uri="{BB962C8B-B14F-4D97-AF65-F5344CB8AC3E}">
        <p14:creationId xmlns:p14="http://schemas.microsoft.com/office/powerpoint/2010/main" val="1157161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CD53-86F2-11AA-3404-BEB4576586ED}"/>
              </a:ext>
            </a:extLst>
          </p:cNvPr>
          <p:cNvSpPr>
            <a:spLocks noGrp="1"/>
          </p:cNvSpPr>
          <p:nvPr>
            <p:ph type="title"/>
          </p:nvPr>
        </p:nvSpPr>
        <p:spPr>
          <a:xfrm>
            <a:off x="914398" y="365125"/>
            <a:ext cx="10439401" cy="1617017"/>
          </a:xfrm>
        </p:spPr>
        <p:txBody>
          <a:bodyPr anchor="ctr">
            <a:normAutofit/>
          </a:bodyPr>
          <a:lstStyle/>
          <a:p>
            <a:r>
              <a:rPr lang="en-001"/>
              <a:t>Botkeeper</a:t>
            </a:r>
          </a:p>
        </p:txBody>
      </p:sp>
      <p:pic>
        <p:nvPicPr>
          <p:cNvPr id="6" name="Content Placeholder 5" descr="Stock market finance account report chart value">
            <a:extLst>
              <a:ext uri="{FF2B5EF4-FFF2-40B4-BE49-F238E27FC236}">
                <a16:creationId xmlns:a16="http://schemas.microsoft.com/office/drawing/2014/main" id="{AA34BDF8-2163-4A41-8122-D34F1CA93221}"/>
              </a:ext>
            </a:extLst>
          </p:cNvPr>
          <p:cNvPicPr>
            <a:picLocks noGrp="1" noChangeAspect="1"/>
          </p:cNvPicPr>
          <p:nvPr>
            <p:ph sz="quarter" idx="10"/>
          </p:nvPr>
        </p:nvPicPr>
        <p:blipFill>
          <a:blip r:embed="rId3"/>
          <a:srcRect l="44789" r="2" b="2"/>
          <a:stretch>
            <a:fillRect/>
          </a:stretch>
        </p:blipFill>
        <p:spPr>
          <a:xfrm>
            <a:off x="914399" y="2022250"/>
            <a:ext cx="3310129" cy="3747180"/>
          </a:xfrm>
          <a:noFill/>
        </p:spPr>
      </p:pic>
      <p:sp>
        <p:nvSpPr>
          <p:cNvPr id="4" name="Content Placeholder 3">
            <a:extLst>
              <a:ext uri="{FF2B5EF4-FFF2-40B4-BE49-F238E27FC236}">
                <a16:creationId xmlns:a16="http://schemas.microsoft.com/office/drawing/2014/main" id="{0053D185-D50F-2626-3D19-AC15427F982A}"/>
              </a:ext>
            </a:extLst>
          </p:cNvPr>
          <p:cNvSpPr>
            <a:spLocks noGrp="1"/>
          </p:cNvSpPr>
          <p:nvPr>
            <p:ph sz="quarter" idx="1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02310" y="2018120"/>
            <a:ext cx="6751489" cy="3747180"/>
          </a:xfrm>
        </p:spPr>
        <p:txBody>
          <a:bodyPr>
            <a:normAutofit/>
          </a:bodyPr>
          <a:lstStyle/>
          <a:p>
            <a:pPr marL="0" indent="0">
              <a:spcBef>
                <a:spcPts val="2500"/>
              </a:spcBef>
              <a:buNone/>
            </a:pPr>
            <a:r>
              <a:rPr lang="en-US" sz="1000" b="1"/>
              <a:t>AI-Powered Bookkeeping</a:t>
            </a:r>
          </a:p>
          <a:p>
            <a:pPr marL="0" lvl="1" indent="0">
              <a:buNone/>
            </a:pPr>
            <a:r>
              <a:rPr lang="en-US" sz="1000"/>
              <a:t>Botkeeper utilizes artificial intelligence to automate bookkeeping tasks, enhancing efficiency for accounting firms.</a:t>
            </a:r>
          </a:p>
          <a:p>
            <a:pPr marL="0" indent="0">
              <a:spcBef>
                <a:spcPts val="2500"/>
              </a:spcBef>
              <a:buNone/>
            </a:pPr>
            <a:r>
              <a:rPr lang="en-US" sz="1000" b="1"/>
              <a:t>Human Review Layer</a:t>
            </a:r>
          </a:p>
          <a:p>
            <a:pPr marL="0" lvl="1" indent="0">
              <a:buNone/>
            </a:pPr>
            <a:r>
              <a:rPr lang="en-US" sz="1000"/>
              <a:t>While AI handles routine tasks, human accountants review and manage exceptions, ensuring accuracy and reliability.</a:t>
            </a:r>
          </a:p>
          <a:p>
            <a:pPr marL="0" indent="0">
              <a:spcBef>
                <a:spcPts val="2500"/>
              </a:spcBef>
              <a:buNone/>
            </a:pPr>
            <a:r>
              <a:rPr lang="en-US" sz="1000" b="1"/>
              <a:t>Centralized Dashboard</a:t>
            </a:r>
          </a:p>
          <a:p>
            <a:pPr marL="0" lvl="1" indent="0">
              <a:buNone/>
            </a:pPr>
            <a:r>
              <a:rPr lang="en-US" sz="1000"/>
              <a:t>Botkeeper offers a centralized dashboard for seamless communication and document sharing between the firm and clients.</a:t>
            </a:r>
          </a:p>
          <a:p>
            <a:pPr marL="0" indent="0">
              <a:spcBef>
                <a:spcPts val="2500"/>
              </a:spcBef>
              <a:buNone/>
            </a:pPr>
            <a:r>
              <a:rPr lang="en-US" sz="1000" b="1"/>
              <a:t>Scalability for Firms</a:t>
            </a:r>
          </a:p>
          <a:p>
            <a:pPr marL="0" lvl="1" indent="0">
              <a:buNone/>
            </a:pPr>
            <a:r>
              <a:rPr lang="en-US" sz="1000"/>
              <a:t>By leveraging AI, firms can scale their bookkeeping services without increasing headcount, serving more clients efficiently.</a:t>
            </a:r>
          </a:p>
        </p:txBody>
      </p:sp>
      <p:sp>
        <p:nvSpPr>
          <p:cNvPr id="5" name="Slide Number Placeholder 4">
            <a:extLst>
              <a:ext uri="{FF2B5EF4-FFF2-40B4-BE49-F238E27FC236}">
                <a16:creationId xmlns:a16="http://schemas.microsoft.com/office/drawing/2014/main" id="{00EBC1A4-EFD0-C35C-F35B-34CF05F67846}"/>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18</a:t>
            </a:fld>
            <a:endParaRPr lang="en-US"/>
          </a:p>
        </p:txBody>
      </p:sp>
    </p:spTree>
    <p:extLst>
      <p:ext uri="{BB962C8B-B14F-4D97-AF65-F5344CB8AC3E}">
        <p14:creationId xmlns:p14="http://schemas.microsoft.com/office/powerpoint/2010/main" val="3573044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C517-D1F1-3127-0F1E-E4AE9883B9BD}"/>
              </a:ext>
            </a:extLst>
          </p:cNvPr>
          <p:cNvSpPr>
            <a:spLocks noGrp="1"/>
          </p:cNvSpPr>
          <p:nvPr>
            <p:ph type="title"/>
          </p:nvPr>
        </p:nvSpPr>
        <p:spPr>
          <a:xfrm>
            <a:off x="914398" y="365125"/>
            <a:ext cx="10439401" cy="1617017"/>
          </a:xfrm>
        </p:spPr>
        <p:txBody>
          <a:bodyPr anchor="ctr">
            <a:normAutofit/>
          </a:bodyPr>
          <a:lstStyle/>
          <a:p>
            <a:r>
              <a:rPr lang="en-001"/>
              <a:t>Suvit (India)</a:t>
            </a:r>
          </a:p>
        </p:txBody>
      </p:sp>
      <p:pic>
        <p:nvPicPr>
          <p:cNvPr id="6" name="Content Placeholder 5" descr="Download or upload files concept">
            <a:extLst>
              <a:ext uri="{FF2B5EF4-FFF2-40B4-BE49-F238E27FC236}">
                <a16:creationId xmlns:a16="http://schemas.microsoft.com/office/drawing/2014/main" id="{CF65AD1F-CC37-4AA9-BC25-E271B0961222}"/>
              </a:ext>
            </a:extLst>
          </p:cNvPr>
          <p:cNvPicPr>
            <a:picLocks noGrp="1" noChangeAspect="1"/>
          </p:cNvPicPr>
          <p:nvPr>
            <p:ph sz="quarter" idx="10"/>
          </p:nvPr>
        </p:nvPicPr>
        <p:blipFill>
          <a:blip r:embed="rId3"/>
          <a:srcRect l="14502" r="19248" b="3"/>
          <a:stretch>
            <a:fillRect/>
          </a:stretch>
        </p:blipFill>
        <p:spPr>
          <a:xfrm>
            <a:off x="914399" y="2022250"/>
            <a:ext cx="3310129" cy="3747180"/>
          </a:xfrm>
          <a:noFill/>
        </p:spPr>
      </p:pic>
      <p:sp>
        <p:nvSpPr>
          <p:cNvPr id="4" name="Content Placeholder 3">
            <a:extLst>
              <a:ext uri="{FF2B5EF4-FFF2-40B4-BE49-F238E27FC236}">
                <a16:creationId xmlns:a16="http://schemas.microsoft.com/office/drawing/2014/main" id="{BE3A645A-9FDB-F6F7-E827-05FE05B9EA30}"/>
              </a:ext>
            </a:extLst>
          </p:cNvPr>
          <p:cNvSpPr>
            <a:spLocks noGrp="1"/>
          </p:cNvSpPr>
          <p:nvPr>
            <p:ph sz="quarter" idx="1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02310" y="2018120"/>
            <a:ext cx="6751489" cy="3747180"/>
          </a:xfrm>
        </p:spPr>
        <p:txBody>
          <a:bodyPr>
            <a:normAutofit/>
          </a:bodyPr>
          <a:lstStyle/>
          <a:p>
            <a:pPr marL="0" indent="0">
              <a:spcBef>
                <a:spcPts val="2500"/>
              </a:spcBef>
              <a:buNone/>
            </a:pPr>
            <a:r>
              <a:rPr lang="en-US" sz="1100" b="1"/>
              <a:t>Data Entry Automation</a:t>
            </a:r>
          </a:p>
          <a:p>
            <a:pPr marL="0" lvl="1" indent="0">
              <a:buNone/>
            </a:pPr>
            <a:r>
              <a:rPr lang="en-US" sz="1100"/>
              <a:t>Suvit automates data entry from Excel files, PDFs, and scanned receipts into accounting software, increasing efficiency.</a:t>
            </a:r>
          </a:p>
          <a:p>
            <a:pPr marL="0" indent="0">
              <a:spcBef>
                <a:spcPts val="2500"/>
              </a:spcBef>
              <a:buNone/>
            </a:pPr>
            <a:r>
              <a:rPr lang="en-US" sz="1100" b="1"/>
              <a:t>GST Reconciliation</a:t>
            </a:r>
          </a:p>
          <a:p>
            <a:pPr marL="0" lvl="1" indent="0">
              <a:buNone/>
            </a:pPr>
            <a:r>
              <a:rPr lang="en-US" sz="1100"/>
              <a:t>It matches purchase and sales data with GST portal records, ensuring accurate GST filings and compliance.</a:t>
            </a:r>
          </a:p>
          <a:p>
            <a:pPr marL="0" indent="0">
              <a:spcBef>
                <a:spcPts val="2500"/>
              </a:spcBef>
              <a:buNone/>
            </a:pPr>
            <a:r>
              <a:rPr lang="en-US" sz="1100" b="1"/>
              <a:t>Error Identification</a:t>
            </a:r>
          </a:p>
          <a:p>
            <a:pPr marL="0" lvl="1" indent="0">
              <a:buNone/>
            </a:pPr>
            <a:r>
              <a:rPr lang="en-US" sz="1100"/>
              <a:t>Suvit identifies errors like mismatched GSTIN or invoice numbers, reducing compliance risks significantly.</a:t>
            </a:r>
          </a:p>
          <a:p>
            <a:pPr marL="0" indent="0">
              <a:spcBef>
                <a:spcPts val="2500"/>
              </a:spcBef>
              <a:buNone/>
            </a:pPr>
            <a:r>
              <a:rPr lang="en-US" sz="1100" b="1"/>
              <a:t>Cloud-Based Document Management</a:t>
            </a:r>
          </a:p>
          <a:p>
            <a:pPr marL="0" lvl="1" indent="0">
              <a:buNone/>
            </a:pPr>
            <a:r>
              <a:rPr lang="en-US" sz="1100"/>
              <a:t>The tool offers cloud storage for bills and working papers, ensuring secure and remote access.</a:t>
            </a:r>
          </a:p>
        </p:txBody>
      </p:sp>
      <p:sp>
        <p:nvSpPr>
          <p:cNvPr id="5" name="Slide Number Placeholder 4">
            <a:extLst>
              <a:ext uri="{FF2B5EF4-FFF2-40B4-BE49-F238E27FC236}">
                <a16:creationId xmlns:a16="http://schemas.microsoft.com/office/drawing/2014/main" id="{D5BC92A1-33A4-882D-975A-341431EFC689}"/>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19</a:t>
            </a:fld>
            <a:endParaRPr lang="en-US"/>
          </a:p>
        </p:txBody>
      </p:sp>
    </p:spTree>
    <p:extLst>
      <p:ext uri="{BB962C8B-B14F-4D97-AF65-F5344CB8AC3E}">
        <p14:creationId xmlns:p14="http://schemas.microsoft.com/office/powerpoint/2010/main" val="386422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9CC2D-3117-154A-AA94-968ECB481B6C}"/>
              </a:ext>
            </a:extLst>
          </p:cNvPr>
          <p:cNvSpPr>
            <a:spLocks noGrp="1"/>
          </p:cNvSpPr>
          <p:nvPr>
            <p:ph type="title"/>
          </p:nvPr>
        </p:nvSpPr>
        <p:spPr>
          <a:xfrm>
            <a:off x="914399" y="365125"/>
            <a:ext cx="7273637" cy="1646555"/>
          </a:xfrm>
        </p:spPr>
        <p:txBody>
          <a:bodyPr anchor="ctr">
            <a:normAutofit/>
          </a:bodyPr>
          <a:lstStyle/>
          <a:p>
            <a:r>
              <a:rPr lang="en-001"/>
              <a:t>Agenda for Today's Session</a:t>
            </a:r>
          </a:p>
        </p:txBody>
      </p:sp>
      <p:sp>
        <p:nvSpPr>
          <p:cNvPr id="3" name="Content Placeholder 2">
            <a:extLst>
              <a:ext uri="{FF2B5EF4-FFF2-40B4-BE49-F238E27FC236}">
                <a16:creationId xmlns:a16="http://schemas.microsoft.com/office/drawing/2014/main" id="{6DC805FB-04A4-E029-E032-60D03DCECEC6}"/>
              </a:ext>
            </a:extLst>
          </p:cNvPr>
          <p:cNvSpPr>
            <a:spLocks noGrp="1"/>
          </p:cNvSpPr>
          <p:nvPr>
            <p:ph sz="quarter" idx="10"/>
            <p:extLst>
              <p:ext uri="{E7BDC344-281C-4309-B0C6-D0EE65EED2A8}">
                <p202:designPr xmlns:p202="http://schemas.microsoft.com/office/powerpoint/2020/02/main">
                  <p202:designTagLst>
                    <p202:designTag name="ARCH:1:CLS" val="BulletedText"/>
                  </p202:designTagLst>
                </p202:designPr>
              </p:ext>
            </p:extLst>
          </p:nvPr>
        </p:nvSpPr>
        <p:spPr>
          <a:xfrm>
            <a:off x="914399" y="2011363"/>
            <a:ext cx="7273638" cy="4155757"/>
          </a:xfrm>
        </p:spPr>
        <p:txBody>
          <a:bodyPr>
            <a:normAutofit/>
          </a:bodyPr>
          <a:lstStyle/>
          <a:p>
            <a:r>
              <a:rPr lang="en-US"/>
              <a:t>Introduction to AI: Key Concepts for CAs</a:t>
            </a:r>
          </a:p>
          <a:p>
            <a:r>
              <a:rPr lang="en-US"/>
              <a:t>Why Embrace AI in Accounting and GCCs?</a:t>
            </a:r>
          </a:p>
          <a:p>
            <a:r>
              <a:rPr lang="en-US"/>
              <a:t>AI Assistants and LLMs: New Age “Team Members”</a:t>
            </a:r>
          </a:p>
          <a:p>
            <a:r>
              <a:rPr lang="en-US"/>
              <a:t>Automating Bookkeeping &amp; Data Entry</a:t>
            </a:r>
          </a:p>
          <a:p>
            <a:r>
              <a:rPr lang="en-US"/>
              <a:t>AI in Auditing and Compliance</a:t>
            </a:r>
          </a:p>
          <a:p>
            <a:r>
              <a:rPr lang="en-US"/>
              <a:t>AI for Tax Compliance and Planning</a:t>
            </a:r>
          </a:p>
          <a:p>
            <a:r>
              <a:rPr lang="en-US"/>
              <a:t>AI for Financial Analysis and Forecasting</a:t>
            </a:r>
          </a:p>
          <a:p>
            <a:r>
              <a:rPr lang="en-US"/>
              <a:t>AI-Powered Productivity Tools (Copilots in Office)</a:t>
            </a:r>
            <a:endParaRPr lang="en-001"/>
          </a:p>
        </p:txBody>
      </p:sp>
      <p:sp>
        <p:nvSpPr>
          <p:cNvPr id="4" name="Slide Number Placeholder 3">
            <a:extLst>
              <a:ext uri="{FF2B5EF4-FFF2-40B4-BE49-F238E27FC236}">
                <a16:creationId xmlns:a16="http://schemas.microsoft.com/office/drawing/2014/main" id="{2EFC5403-8CF0-9C68-9706-6114A3CCDE7A}"/>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2</a:t>
            </a:fld>
            <a:endParaRPr lang="en-US"/>
          </a:p>
        </p:txBody>
      </p:sp>
    </p:spTree>
    <p:extLst>
      <p:ext uri="{BB962C8B-B14F-4D97-AF65-F5344CB8AC3E}">
        <p14:creationId xmlns:p14="http://schemas.microsoft.com/office/powerpoint/2010/main" val="3857968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26DD9-91C8-D169-7799-CE8B26210ADD}"/>
              </a:ext>
            </a:extLst>
          </p:cNvPr>
          <p:cNvSpPr>
            <a:spLocks noGrp="1"/>
          </p:cNvSpPr>
          <p:nvPr>
            <p:ph type="title"/>
          </p:nvPr>
        </p:nvSpPr>
        <p:spPr>
          <a:xfrm>
            <a:off x="916385" y="446313"/>
            <a:ext cx="5179615" cy="1448747"/>
          </a:xfrm>
        </p:spPr>
        <p:txBody>
          <a:bodyPr anchor="ctr">
            <a:normAutofit/>
          </a:bodyPr>
          <a:lstStyle/>
          <a:p>
            <a:r>
              <a:rPr lang="en-001"/>
              <a:t>Other Examples</a:t>
            </a:r>
          </a:p>
        </p:txBody>
      </p:sp>
      <p:sp>
        <p:nvSpPr>
          <p:cNvPr id="4" name="Content Placeholder 3">
            <a:extLst>
              <a:ext uri="{FF2B5EF4-FFF2-40B4-BE49-F238E27FC236}">
                <a16:creationId xmlns:a16="http://schemas.microsoft.com/office/drawing/2014/main" id="{FB88319D-E9B7-BFB2-DF25-9E49F66B69D8}"/>
              </a:ext>
            </a:extLst>
          </p:cNvPr>
          <p:cNvSpPr>
            <a:spLocks noGrp="1"/>
          </p:cNvSpPr>
          <p:nvPr>
            <p:ph sz="quarter"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14399" y="2022250"/>
            <a:ext cx="5181600" cy="3747180"/>
          </a:xfrm>
        </p:spPr>
        <p:txBody>
          <a:bodyPr>
            <a:normAutofit/>
          </a:bodyPr>
          <a:lstStyle/>
          <a:p>
            <a:pPr marL="0" indent="0">
              <a:spcBef>
                <a:spcPts val="2500"/>
              </a:spcBef>
              <a:buNone/>
            </a:pPr>
            <a:r>
              <a:rPr lang="en-US" sz="1400" b="1"/>
              <a:t>Zeni Finance Platform</a:t>
            </a:r>
          </a:p>
          <a:p>
            <a:pPr marL="0" lvl="1" indent="0">
              <a:buNone/>
            </a:pPr>
            <a:r>
              <a:rPr lang="en-US" sz="1400"/>
              <a:t>Zeni offers an AI-driven finance team for startups, automating tasks like bookkeeping and financial planning.</a:t>
            </a:r>
          </a:p>
          <a:p>
            <a:pPr marL="0" indent="0">
              <a:spcBef>
                <a:spcPts val="2500"/>
              </a:spcBef>
              <a:buNone/>
            </a:pPr>
            <a:r>
              <a:rPr lang="en-US" sz="1400" b="1"/>
              <a:t>BILL Automation Tool</a:t>
            </a:r>
          </a:p>
          <a:p>
            <a:pPr marL="0" lvl="1" indent="0">
              <a:buNone/>
            </a:pPr>
            <a:r>
              <a:rPr lang="en-US" sz="1400"/>
              <a:t>BILL automates the bill payment process, syncing with accounting software and detecting duplicate bills.</a:t>
            </a:r>
          </a:p>
          <a:p>
            <a:pPr marL="0" indent="0">
              <a:spcBef>
                <a:spcPts val="2500"/>
              </a:spcBef>
              <a:buNone/>
            </a:pPr>
            <a:r>
              <a:rPr lang="en-US" sz="1400" b="1"/>
              <a:t>Integration in GCC</a:t>
            </a:r>
          </a:p>
          <a:p>
            <a:pPr marL="0" lvl="1" indent="0">
              <a:buNone/>
            </a:pPr>
            <a:r>
              <a:rPr lang="en-US" sz="1400"/>
              <a:t>These AI tools can be integrated into a Global Control Center (GCC) for efficient multinational bookkeeping.</a:t>
            </a:r>
          </a:p>
        </p:txBody>
      </p:sp>
      <p:sp>
        <p:nvSpPr>
          <p:cNvPr id="5" name="Slide Number Placeholder 4">
            <a:extLst>
              <a:ext uri="{FF2B5EF4-FFF2-40B4-BE49-F238E27FC236}">
                <a16:creationId xmlns:a16="http://schemas.microsoft.com/office/drawing/2014/main" id="{65960042-8C26-4AE9-324A-D35A3B2EBBD4}"/>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20</a:t>
            </a:fld>
            <a:endParaRPr lang="en-US"/>
          </a:p>
        </p:txBody>
      </p:sp>
      <p:pic>
        <p:nvPicPr>
          <p:cNvPr id="6" name="Content Placeholder 5" descr="Leadership concept. Business person working with financial documents and business graph and leadership flow chart icons">
            <a:extLst>
              <a:ext uri="{FF2B5EF4-FFF2-40B4-BE49-F238E27FC236}">
                <a16:creationId xmlns:a16="http://schemas.microsoft.com/office/drawing/2014/main" id="{6319FBDE-44F2-4F3D-8CB0-BA0377D3DD41}"/>
              </a:ext>
            </a:extLst>
          </p:cNvPr>
          <p:cNvPicPr>
            <a:picLocks noGrp="1" noChangeAspect="1"/>
          </p:cNvPicPr>
          <p:nvPr>
            <p:ph type="pic" sz="quarter" idx="11"/>
          </p:nvPr>
        </p:nvPicPr>
        <p:blipFill>
          <a:blip r:embed="rId3"/>
          <a:srcRect l="8734" r="31841"/>
          <a:stretch>
            <a:fillRect/>
          </a:stretch>
        </p:blipFill>
        <p:spPr>
          <a:xfrm>
            <a:off x="6076950" y="10"/>
            <a:ext cx="6115050" cy="6868876"/>
          </a:xfrm>
          <a:noFill/>
        </p:spPr>
      </p:pic>
    </p:spTree>
    <p:extLst>
      <p:ext uri="{BB962C8B-B14F-4D97-AF65-F5344CB8AC3E}">
        <p14:creationId xmlns:p14="http://schemas.microsoft.com/office/powerpoint/2010/main" val="739523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C5BE-0AA2-54A2-7261-795B497A56B1}"/>
              </a:ext>
            </a:extLst>
          </p:cNvPr>
          <p:cNvSpPr>
            <a:spLocks noGrp="1"/>
          </p:cNvSpPr>
          <p:nvPr>
            <p:ph type="title"/>
          </p:nvPr>
        </p:nvSpPr>
        <p:spPr>
          <a:xfrm>
            <a:off x="914400" y="2580640"/>
            <a:ext cx="5181600" cy="3368819"/>
          </a:xfrm>
        </p:spPr>
        <p:txBody>
          <a:bodyPr anchor="b">
            <a:normAutofit/>
          </a:bodyPr>
          <a:lstStyle/>
          <a:p>
            <a:r>
              <a:rPr lang="en-001"/>
              <a:t>AI in Auditing and Compliance</a:t>
            </a:r>
          </a:p>
        </p:txBody>
      </p:sp>
      <p:pic>
        <p:nvPicPr>
          <p:cNvPr id="4" name="Picture Placeholder 3" descr="Ink fingerprint on paper">
            <a:extLst>
              <a:ext uri="{FF2B5EF4-FFF2-40B4-BE49-F238E27FC236}">
                <a16:creationId xmlns:a16="http://schemas.microsoft.com/office/drawing/2014/main" id="{94196B44-E1D9-834C-EC01-36B561E1EC5E}"/>
              </a:ext>
            </a:extLst>
          </p:cNvPr>
          <p:cNvPicPr>
            <a:picLocks noGrp="1" noChangeAspect="1"/>
          </p:cNvPicPr>
          <p:nvPr>
            <p:ph type="pic" sz="quarter" idx="10"/>
          </p:nvPr>
        </p:nvPicPr>
        <p:blipFill>
          <a:blip r:embed="rId3"/>
          <a:srcRect l="20305" r="20305"/>
          <a:stretch>
            <a:fillRect/>
          </a:stretch>
        </p:blipFill>
        <p:spPr>
          <a:xfrm>
            <a:off x="6086475" y="-9525"/>
            <a:ext cx="6115050" cy="6867525"/>
          </a:xfrm>
        </p:spPr>
      </p:pic>
    </p:spTree>
    <p:extLst>
      <p:ext uri="{BB962C8B-B14F-4D97-AF65-F5344CB8AC3E}">
        <p14:creationId xmlns:p14="http://schemas.microsoft.com/office/powerpoint/2010/main" val="33116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F9857-D398-B3AA-1722-42641640B2EF}"/>
              </a:ext>
            </a:extLst>
          </p:cNvPr>
          <p:cNvSpPr>
            <a:spLocks noGrp="1"/>
          </p:cNvSpPr>
          <p:nvPr>
            <p:ph type="title"/>
          </p:nvPr>
        </p:nvSpPr>
        <p:spPr>
          <a:xfrm>
            <a:off x="914398" y="365125"/>
            <a:ext cx="10439401" cy="1617017"/>
          </a:xfrm>
        </p:spPr>
        <p:txBody>
          <a:bodyPr anchor="ctr">
            <a:normAutofit/>
          </a:bodyPr>
          <a:lstStyle/>
          <a:p>
            <a:r>
              <a:rPr lang="en-001"/>
              <a:t>AI Audit Assistants (Assure AI)</a:t>
            </a:r>
          </a:p>
        </p:txBody>
      </p:sp>
      <p:pic>
        <p:nvPicPr>
          <p:cNvPr id="6" name="Content Placeholder 5" descr="close up Artificial Intelligence technology brain for backgrounds">
            <a:extLst>
              <a:ext uri="{FF2B5EF4-FFF2-40B4-BE49-F238E27FC236}">
                <a16:creationId xmlns:a16="http://schemas.microsoft.com/office/drawing/2014/main" id="{92B93964-971C-4418-AC38-AB1BAAAEB8E9}"/>
              </a:ext>
            </a:extLst>
          </p:cNvPr>
          <p:cNvPicPr>
            <a:picLocks noGrp="1" noChangeAspect="1"/>
          </p:cNvPicPr>
          <p:nvPr>
            <p:ph sz="quarter" idx="10"/>
          </p:nvPr>
        </p:nvPicPr>
        <p:blipFill>
          <a:blip r:embed="rId3"/>
          <a:srcRect l="41036" r="-3" b="-3"/>
          <a:stretch>
            <a:fillRect/>
          </a:stretch>
        </p:blipFill>
        <p:spPr>
          <a:xfrm>
            <a:off x="914399" y="2022250"/>
            <a:ext cx="3310129" cy="3747180"/>
          </a:xfrm>
          <a:noFill/>
        </p:spPr>
      </p:pic>
      <p:sp>
        <p:nvSpPr>
          <p:cNvPr id="4" name="Content Placeholder 3">
            <a:extLst>
              <a:ext uri="{FF2B5EF4-FFF2-40B4-BE49-F238E27FC236}">
                <a16:creationId xmlns:a16="http://schemas.microsoft.com/office/drawing/2014/main" id="{081A8E33-5AA0-7F06-D91F-ADB8798FD185}"/>
              </a:ext>
            </a:extLst>
          </p:cNvPr>
          <p:cNvSpPr>
            <a:spLocks noGrp="1"/>
          </p:cNvSpPr>
          <p:nvPr>
            <p:ph sz="quarter" idx="1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02310" y="2018120"/>
            <a:ext cx="6751489" cy="3747180"/>
          </a:xfrm>
        </p:spPr>
        <p:txBody>
          <a:bodyPr>
            <a:normAutofit/>
          </a:bodyPr>
          <a:lstStyle/>
          <a:p>
            <a:pPr marL="0" indent="0">
              <a:spcBef>
                <a:spcPts val="2500"/>
              </a:spcBef>
              <a:buNone/>
            </a:pPr>
            <a:r>
              <a:rPr lang="en-US" sz="1100" b="1"/>
              <a:t>Audit Automation</a:t>
            </a:r>
          </a:p>
          <a:p>
            <a:pPr marL="0" lvl="1" indent="0">
              <a:buNone/>
            </a:pPr>
            <a:r>
              <a:rPr lang="en-US" sz="1100"/>
              <a:t>Assure AI automates tasks like vouching and variance analysis, significantly reducing manual workload.</a:t>
            </a:r>
          </a:p>
          <a:p>
            <a:pPr marL="0" indent="0">
              <a:spcBef>
                <a:spcPts val="2500"/>
              </a:spcBef>
              <a:buNone/>
            </a:pPr>
            <a:r>
              <a:rPr lang="en-US" sz="1100" b="1"/>
              <a:t>Transaction Monitoring</a:t>
            </a:r>
          </a:p>
          <a:p>
            <a:pPr marL="0" lvl="1" indent="0">
              <a:buNone/>
            </a:pPr>
            <a:r>
              <a:rPr lang="en-US" sz="1100"/>
              <a:t>The tool can quickly identify unusual transactions or outliers, enhancing the auditor's efficiency.</a:t>
            </a:r>
          </a:p>
          <a:p>
            <a:pPr marL="0" indent="0">
              <a:spcBef>
                <a:spcPts val="2500"/>
              </a:spcBef>
              <a:buNone/>
            </a:pPr>
            <a:r>
              <a:rPr lang="en-US" sz="1100" b="1"/>
              <a:t>Compliance Assurance</a:t>
            </a:r>
          </a:p>
          <a:p>
            <a:pPr marL="0" lvl="1" indent="0">
              <a:buNone/>
            </a:pPr>
            <a:r>
              <a:rPr lang="en-US" sz="1100"/>
              <a:t>Assure AI ensures compliance with audit checklists automatically, improving accuracy and reliability.</a:t>
            </a:r>
          </a:p>
          <a:p>
            <a:pPr marL="0" indent="0">
              <a:spcBef>
                <a:spcPts val="2500"/>
              </a:spcBef>
              <a:buNone/>
            </a:pPr>
            <a:r>
              <a:rPr lang="en-US" sz="1100" b="1"/>
              <a:t>Focus on Judgment Areas</a:t>
            </a:r>
          </a:p>
          <a:p>
            <a:pPr marL="0" lvl="1" indent="0">
              <a:buNone/>
            </a:pPr>
            <a:r>
              <a:rPr lang="en-US" sz="1100"/>
              <a:t>By reducing manual tasks, auditors can dedicate more time to assessing fraud risk and evaluating controls.</a:t>
            </a:r>
          </a:p>
        </p:txBody>
      </p:sp>
      <p:sp>
        <p:nvSpPr>
          <p:cNvPr id="5" name="Slide Number Placeholder 4">
            <a:extLst>
              <a:ext uri="{FF2B5EF4-FFF2-40B4-BE49-F238E27FC236}">
                <a16:creationId xmlns:a16="http://schemas.microsoft.com/office/drawing/2014/main" id="{81EA776B-6ED6-F0B8-8891-678B8A55E37C}"/>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22</a:t>
            </a:fld>
            <a:endParaRPr lang="en-US"/>
          </a:p>
        </p:txBody>
      </p:sp>
    </p:spTree>
    <p:extLst>
      <p:ext uri="{BB962C8B-B14F-4D97-AF65-F5344CB8AC3E}">
        <p14:creationId xmlns:p14="http://schemas.microsoft.com/office/powerpoint/2010/main" val="3392747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0139-920E-A6E9-2447-9E5CDF025D0A}"/>
              </a:ext>
            </a:extLst>
          </p:cNvPr>
          <p:cNvSpPr>
            <a:spLocks noGrp="1"/>
          </p:cNvSpPr>
          <p:nvPr>
            <p:ph type="title"/>
          </p:nvPr>
        </p:nvSpPr>
        <p:spPr>
          <a:xfrm>
            <a:off x="914398" y="365125"/>
            <a:ext cx="10439401" cy="1617017"/>
          </a:xfrm>
        </p:spPr>
        <p:txBody>
          <a:bodyPr anchor="ctr">
            <a:normAutofit/>
          </a:bodyPr>
          <a:lstStyle/>
          <a:p>
            <a:r>
              <a:rPr lang="en-001"/>
              <a:t>Anomaly Detection &amp; Data Analytics (MindBridge, Xbert)</a:t>
            </a:r>
          </a:p>
        </p:txBody>
      </p:sp>
      <p:pic>
        <p:nvPicPr>
          <p:cNvPr id="6" name="Content Placeholder 5" descr="Digital Abstract Background Connections With Copy Space">
            <a:extLst>
              <a:ext uri="{FF2B5EF4-FFF2-40B4-BE49-F238E27FC236}">
                <a16:creationId xmlns:a16="http://schemas.microsoft.com/office/drawing/2014/main" id="{E54046B3-4587-423C-8471-5AECC499C681}"/>
              </a:ext>
            </a:extLst>
          </p:cNvPr>
          <p:cNvPicPr>
            <a:picLocks noGrp="1" noChangeAspect="1"/>
          </p:cNvPicPr>
          <p:nvPr>
            <p:ph sz="quarter" idx="10"/>
          </p:nvPr>
        </p:nvPicPr>
        <p:blipFill>
          <a:blip r:embed="rId3"/>
          <a:srcRect l="20979" r="29331" b="-1"/>
          <a:stretch>
            <a:fillRect/>
          </a:stretch>
        </p:blipFill>
        <p:spPr>
          <a:xfrm>
            <a:off x="914399" y="2022250"/>
            <a:ext cx="3310129" cy="3747180"/>
          </a:xfrm>
          <a:noFill/>
        </p:spPr>
      </p:pic>
      <p:sp>
        <p:nvSpPr>
          <p:cNvPr id="4" name="Content Placeholder 3">
            <a:extLst>
              <a:ext uri="{FF2B5EF4-FFF2-40B4-BE49-F238E27FC236}">
                <a16:creationId xmlns:a16="http://schemas.microsoft.com/office/drawing/2014/main" id="{5D983D02-0C6A-A2A6-48AB-8D93E2ABD72B}"/>
              </a:ext>
            </a:extLst>
          </p:cNvPr>
          <p:cNvSpPr>
            <a:spLocks noGrp="1"/>
          </p:cNvSpPr>
          <p:nvPr>
            <p:ph sz="quarter" idx="1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02310" y="2018120"/>
            <a:ext cx="6751489" cy="3747180"/>
          </a:xfrm>
        </p:spPr>
        <p:txBody>
          <a:bodyPr>
            <a:normAutofit/>
          </a:bodyPr>
          <a:lstStyle/>
          <a:p>
            <a:pPr marL="0" indent="0">
              <a:spcBef>
                <a:spcPts val="2500"/>
              </a:spcBef>
              <a:buNone/>
            </a:pPr>
            <a:r>
              <a:rPr lang="en-US" sz="1000" b="1"/>
              <a:t>AI Transaction Analysis</a:t>
            </a:r>
          </a:p>
          <a:p>
            <a:pPr marL="0" lvl="1" indent="0">
              <a:buNone/>
            </a:pPr>
            <a:r>
              <a:rPr lang="en-US" sz="1000"/>
              <a:t>MindBridge Ai Auditor and Xbert utilize AI algorithms to analyze 100% of transactions, identifying potential errors and fraud.</a:t>
            </a:r>
          </a:p>
          <a:p>
            <a:pPr marL="0" indent="0">
              <a:spcBef>
                <a:spcPts val="2500"/>
              </a:spcBef>
              <a:buNone/>
            </a:pPr>
            <a:r>
              <a:rPr lang="en-US" sz="1000" b="1"/>
              <a:t>Comprehensive Data Examination</a:t>
            </a:r>
          </a:p>
          <a:p>
            <a:pPr marL="0" lvl="1" indent="0">
              <a:buNone/>
            </a:pPr>
            <a:r>
              <a:rPr lang="en-US" sz="1000"/>
              <a:t>Unlike traditional sampling methods, these tools examine every ledger entry, providing a thorough risk assessment.</a:t>
            </a:r>
          </a:p>
          <a:p>
            <a:pPr marL="0" indent="0">
              <a:spcBef>
                <a:spcPts val="2500"/>
              </a:spcBef>
              <a:buNone/>
            </a:pPr>
            <a:r>
              <a:rPr lang="en-US" sz="1000" b="1"/>
              <a:t>Enhancing Audit Quality</a:t>
            </a:r>
          </a:p>
          <a:p>
            <a:pPr marL="0" lvl="1" indent="0">
              <a:buNone/>
            </a:pPr>
            <a:r>
              <a:rPr lang="en-US" sz="1000"/>
              <a:t>The platforms uncover subtle issues missed by humans, significantly enhancing audit quality and assurance.</a:t>
            </a:r>
          </a:p>
          <a:p>
            <a:pPr marL="0" indent="0">
              <a:spcBef>
                <a:spcPts val="2500"/>
              </a:spcBef>
              <a:buNone/>
            </a:pPr>
            <a:r>
              <a:rPr lang="en-US" sz="1000" b="1"/>
              <a:t>Early Issue Detection</a:t>
            </a:r>
          </a:p>
          <a:p>
            <a:pPr marL="0" lvl="1" indent="0">
              <a:buNone/>
            </a:pPr>
            <a:r>
              <a:rPr lang="en-US" sz="1000"/>
              <a:t>By identifying issues early in the month-end closing process, firms can mitigate year-end surprises and ensure reliable financials.</a:t>
            </a:r>
          </a:p>
        </p:txBody>
      </p:sp>
      <p:sp>
        <p:nvSpPr>
          <p:cNvPr id="5" name="Slide Number Placeholder 4">
            <a:extLst>
              <a:ext uri="{FF2B5EF4-FFF2-40B4-BE49-F238E27FC236}">
                <a16:creationId xmlns:a16="http://schemas.microsoft.com/office/drawing/2014/main" id="{CB6A0085-7B4B-3034-B797-C793AD730183}"/>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23</a:t>
            </a:fld>
            <a:endParaRPr lang="en-US"/>
          </a:p>
        </p:txBody>
      </p:sp>
    </p:spTree>
    <p:extLst>
      <p:ext uri="{BB962C8B-B14F-4D97-AF65-F5344CB8AC3E}">
        <p14:creationId xmlns:p14="http://schemas.microsoft.com/office/powerpoint/2010/main" val="314407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D01AB-6CF5-CDDC-061D-8D00BEB0D9AE}"/>
              </a:ext>
            </a:extLst>
          </p:cNvPr>
          <p:cNvSpPr>
            <a:spLocks noGrp="1"/>
          </p:cNvSpPr>
          <p:nvPr>
            <p:ph type="title"/>
          </p:nvPr>
        </p:nvSpPr>
        <p:spPr>
          <a:xfrm>
            <a:off x="914398" y="365125"/>
            <a:ext cx="10439401" cy="1617017"/>
          </a:xfrm>
        </p:spPr>
        <p:txBody>
          <a:bodyPr anchor="ctr">
            <a:normAutofit/>
          </a:bodyPr>
          <a:lstStyle/>
          <a:p>
            <a:r>
              <a:rPr lang="en-001"/>
              <a:t>Document Review AI</a:t>
            </a:r>
          </a:p>
        </p:txBody>
      </p:sp>
      <p:pic>
        <p:nvPicPr>
          <p:cNvPr id="6" name="Content Placeholder 5" descr="Shot of a handsome young businessman using a digital interface">
            <a:extLst>
              <a:ext uri="{FF2B5EF4-FFF2-40B4-BE49-F238E27FC236}">
                <a16:creationId xmlns:a16="http://schemas.microsoft.com/office/drawing/2014/main" id="{E37F926D-2BC6-403E-ACE2-CB51D06F1D5E}"/>
              </a:ext>
            </a:extLst>
          </p:cNvPr>
          <p:cNvPicPr>
            <a:picLocks noGrp="1" noChangeAspect="1"/>
          </p:cNvPicPr>
          <p:nvPr>
            <p:ph sz="quarter" idx="10"/>
          </p:nvPr>
        </p:nvPicPr>
        <p:blipFill>
          <a:blip r:embed="rId3"/>
          <a:srcRect l="29159" r="11874" b="-3"/>
          <a:stretch>
            <a:fillRect/>
          </a:stretch>
        </p:blipFill>
        <p:spPr>
          <a:xfrm>
            <a:off x="914399" y="2022250"/>
            <a:ext cx="3310129" cy="3747180"/>
          </a:xfrm>
          <a:noFill/>
        </p:spPr>
      </p:pic>
      <p:sp>
        <p:nvSpPr>
          <p:cNvPr id="4" name="Content Placeholder 3">
            <a:extLst>
              <a:ext uri="{FF2B5EF4-FFF2-40B4-BE49-F238E27FC236}">
                <a16:creationId xmlns:a16="http://schemas.microsoft.com/office/drawing/2014/main" id="{FA9EF314-DE15-F114-741C-D91CAE46EE09}"/>
              </a:ext>
            </a:extLst>
          </p:cNvPr>
          <p:cNvSpPr>
            <a:spLocks noGrp="1"/>
          </p:cNvSpPr>
          <p:nvPr>
            <p:ph sz="quarter" idx="1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02310" y="2018120"/>
            <a:ext cx="6751489" cy="3747180"/>
          </a:xfrm>
        </p:spPr>
        <p:txBody>
          <a:bodyPr>
            <a:normAutofit/>
          </a:bodyPr>
          <a:lstStyle/>
          <a:p>
            <a:pPr marL="0" indent="0">
              <a:spcBef>
                <a:spcPts val="2500"/>
              </a:spcBef>
              <a:buNone/>
            </a:pPr>
            <a:r>
              <a:rPr lang="en-US" sz="1000" b="1" dirty="0"/>
              <a:t>AI in Document Review</a:t>
            </a:r>
          </a:p>
          <a:p>
            <a:pPr marL="0" lvl="1" indent="0">
              <a:buNone/>
            </a:pPr>
            <a:r>
              <a:rPr lang="en-US" sz="1000" dirty="0"/>
              <a:t>AI significantly expedites the document review process, transforming how auditors analyze contracts and agreements.</a:t>
            </a:r>
          </a:p>
          <a:p>
            <a:pPr marL="0" lvl="1" indent="0">
              <a:buNone/>
            </a:pPr>
            <a:endParaRPr lang="en-US" sz="1000" dirty="0"/>
          </a:p>
          <a:p>
            <a:pPr marL="0" lvl="1" indent="0">
              <a:buNone/>
            </a:pPr>
            <a:r>
              <a:rPr lang="en-US" sz="1000" b="1" dirty="0"/>
              <a:t>Automated Platform for contract scanning</a:t>
            </a:r>
          </a:p>
          <a:p>
            <a:pPr marL="0" lvl="1" indent="0">
              <a:buNone/>
            </a:pPr>
            <a:r>
              <a:rPr lang="en-US" sz="1000" dirty="0"/>
              <a:t>Few firms have developed a cognitive AI platform that reviews entire populations of contracts for key information quickly and accurately.</a:t>
            </a:r>
          </a:p>
          <a:p>
            <a:pPr marL="0" indent="0">
              <a:spcBef>
                <a:spcPts val="2500"/>
              </a:spcBef>
              <a:buNone/>
            </a:pPr>
            <a:r>
              <a:rPr lang="en-US" sz="1000" b="1" dirty="0"/>
              <a:t>Summarizing Legal Documents</a:t>
            </a:r>
          </a:p>
          <a:p>
            <a:pPr marL="0" lvl="1" indent="0">
              <a:buNone/>
            </a:pPr>
            <a:r>
              <a:rPr lang="en-US" sz="1000" dirty="0"/>
              <a:t>AI can summarize long legal documents and flag non-standard terms, making it easier for auditors to identify critical issues.</a:t>
            </a:r>
          </a:p>
          <a:p>
            <a:pPr marL="0" indent="0">
              <a:spcBef>
                <a:spcPts val="2500"/>
              </a:spcBef>
              <a:buNone/>
            </a:pPr>
            <a:r>
              <a:rPr lang="en-US" sz="1000" b="1" dirty="0"/>
              <a:t>Risk Analysis with AI</a:t>
            </a:r>
          </a:p>
          <a:p>
            <a:pPr marL="0" lvl="1" indent="0">
              <a:buNone/>
            </a:pPr>
            <a:r>
              <a:rPr lang="en-US" sz="1000" dirty="0"/>
              <a:t>AI tools analyze unstructured documents for risks of misstatement, ensuring compliance and accuracy in audits.</a:t>
            </a:r>
          </a:p>
        </p:txBody>
      </p:sp>
      <p:sp>
        <p:nvSpPr>
          <p:cNvPr id="5" name="Slide Number Placeholder 4">
            <a:extLst>
              <a:ext uri="{FF2B5EF4-FFF2-40B4-BE49-F238E27FC236}">
                <a16:creationId xmlns:a16="http://schemas.microsoft.com/office/drawing/2014/main" id="{B1702D46-4973-B077-388E-5EAA1DD4B86B}"/>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24</a:t>
            </a:fld>
            <a:endParaRPr lang="en-US"/>
          </a:p>
        </p:txBody>
      </p:sp>
    </p:spTree>
    <p:extLst>
      <p:ext uri="{BB962C8B-B14F-4D97-AF65-F5344CB8AC3E}">
        <p14:creationId xmlns:p14="http://schemas.microsoft.com/office/powerpoint/2010/main" val="1470572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4316-A58D-C3C9-1453-62ED4F5597A3}"/>
              </a:ext>
            </a:extLst>
          </p:cNvPr>
          <p:cNvSpPr>
            <a:spLocks noGrp="1"/>
          </p:cNvSpPr>
          <p:nvPr>
            <p:ph type="title"/>
          </p:nvPr>
        </p:nvSpPr>
        <p:spPr>
          <a:xfrm>
            <a:off x="914398" y="365125"/>
            <a:ext cx="10439401" cy="1617017"/>
          </a:xfrm>
        </p:spPr>
        <p:txBody>
          <a:bodyPr anchor="ctr">
            <a:normAutofit/>
          </a:bodyPr>
          <a:lstStyle/>
          <a:p>
            <a:r>
              <a:rPr lang="en-001"/>
              <a:t>Compliance Monitoring (Blue dot)</a:t>
            </a:r>
          </a:p>
        </p:txBody>
      </p:sp>
      <p:pic>
        <p:nvPicPr>
          <p:cNvPr id="6" name="Content Placeholder 5" descr="Stock market e-banking fintech finance technology">
            <a:extLst>
              <a:ext uri="{FF2B5EF4-FFF2-40B4-BE49-F238E27FC236}">
                <a16:creationId xmlns:a16="http://schemas.microsoft.com/office/drawing/2014/main" id="{C73AD84E-1B23-45F5-AA95-7AEE32F5A1DC}"/>
              </a:ext>
            </a:extLst>
          </p:cNvPr>
          <p:cNvPicPr>
            <a:picLocks noGrp="1" noChangeAspect="1"/>
          </p:cNvPicPr>
          <p:nvPr>
            <p:ph sz="quarter" idx="10"/>
          </p:nvPr>
        </p:nvPicPr>
        <p:blipFill>
          <a:blip r:embed="rId3"/>
          <a:srcRect l="22269" r="11481" b="3"/>
          <a:stretch>
            <a:fillRect/>
          </a:stretch>
        </p:blipFill>
        <p:spPr>
          <a:xfrm>
            <a:off x="914399" y="2022250"/>
            <a:ext cx="3310129" cy="3747180"/>
          </a:xfrm>
          <a:noFill/>
        </p:spPr>
      </p:pic>
      <p:sp>
        <p:nvSpPr>
          <p:cNvPr id="4" name="Content Placeholder 3">
            <a:extLst>
              <a:ext uri="{FF2B5EF4-FFF2-40B4-BE49-F238E27FC236}">
                <a16:creationId xmlns:a16="http://schemas.microsoft.com/office/drawing/2014/main" id="{4B6F2D49-E506-9D5C-AD26-E7BD407B2706}"/>
              </a:ext>
            </a:extLst>
          </p:cNvPr>
          <p:cNvSpPr>
            <a:spLocks noGrp="1"/>
          </p:cNvSpPr>
          <p:nvPr>
            <p:ph sz="quarter" idx="1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02310" y="2018120"/>
            <a:ext cx="6751489" cy="3747180"/>
          </a:xfrm>
        </p:spPr>
        <p:txBody>
          <a:bodyPr>
            <a:normAutofit/>
          </a:bodyPr>
          <a:lstStyle/>
          <a:p>
            <a:pPr marL="0" indent="0">
              <a:spcBef>
                <a:spcPts val="2500"/>
              </a:spcBef>
              <a:buNone/>
            </a:pPr>
            <a:r>
              <a:rPr lang="en-US" sz="1000" b="1"/>
              <a:t>AI-Powered Compliance</a:t>
            </a:r>
          </a:p>
          <a:p>
            <a:pPr marL="0" lvl="1" indent="0">
              <a:buNone/>
            </a:pPr>
            <a:r>
              <a:rPr lang="en-US" sz="1000"/>
              <a:t>Blue dot's AI technology continuously monitors transactions for compliance with tax rules, ensuring real-time adherence.</a:t>
            </a:r>
          </a:p>
          <a:p>
            <a:pPr marL="0" indent="0">
              <a:spcBef>
                <a:spcPts val="2500"/>
              </a:spcBef>
              <a:buNone/>
            </a:pPr>
            <a:r>
              <a:rPr lang="en-US" sz="1000" b="1"/>
              <a:t>Expense Tracking</a:t>
            </a:r>
          </a:p>
          <a:p>
            <a:pPr marL="0" lvl="1" indent="0">
              <a:buNone/>
            </a:pPr>
            <a:r>
              <a:rPr lang="en-US" sz="1000"/>
              <a:t>The platform automatically tracks employee expense claims, identifying taxable benefits and VAT reclaim opportunities.</a:t>
            </a:r>
          </a:p>
          <a:p>
            <a:pPr marL="0" indent="0">
              <a:spcBef>
                <a:spcPts val="2500"/>
              </a:spcBef>
              <a:buNone/>
            </a:pPr>
            <a:r>
              <a:rPr lang="en-US" sz="1000" b="1"/>
              <a:t>Country-Specific Tax Rules</a:t>
            </a:r>
          </a:p>
          <a:p>
            <a:pPr marL="0" lvl="1" indent="0">
              <a:buNone/>
            </a:pPr>
            <a:r>
              <a:rPr lang="en-US" sz="1000"/>
              <a:t>Blue dot applies country-specific tax rules to each transaction, preventing compliance issues from going unnoticed.</a:t>
            </a:r>
          </a:p>
          <a:p>
            <a:pPr marL="0" indent="0">
              <a:spcBef>
                <a:spcPts val="2500"/>
              </a:spcBef>
              <a:buNone/>
            </a:pPr>
            <a:r>
              <a:rPr lang="en-US" sz="1000" b="1"/>
              <a:t>Real-Time Reporting</a:t>
            </a:r>
          </a:p>
          <a:p>
            <a:pPr marL="0" lvl="1" indent="0">
              <a:buNone/>
            </a:pPr>
            <a:r>
              <a:rPr lang="en-US" sz="1000"/>
              <a:t>AI ensures 24/7 compliance monitoring, reducing the risk of penalties by catching issues early.</a:t>
            </a:r>
          </a:p>
        </p:txBody>
      </p:sp>
      <p:sp>
        <p:nvSpPr>
          <p:cNvPr id="5" name="Slide Number Placeholder 4">
            <a:extLst>
              <a:ext uri="{FF2B5EF4-FFF2-40B4-BE49-F238E27FC236}">
                <a16:creationId xmlns:a16="http://schemas.microsoft.com/office/drawing/2014/main" id="{CA611155-9711-1F52-5420-F9F4C0D8FD11}"/>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25</a:t>
            </a:fld>
            <a:endParaRPr lang="en-US"/>
          </a:p>
        </p:txBody>
      </p:sp>
    </p:spTree>
    <p:extLst>
      <p:ext uri="{BB962C8B-B14F-4D97-AF65-F5344CB8AC3E}">
        <p14:creationId xmlns:p14="http://schemas.microsoft.com/office/powerpoint/2010/main" val="2383967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EC724-D886-311C-659C-06E93E9AB343}"/>
              </a:ext>
            </a:extLst>
          </p:cNvPr>
          <p:cNvSpPr>
            <a:spLocks noGrp="1"/>
          </p:cNvSpPr>
          <p:nvPr>
            <p:ph type="title"/>
          </p:nvPr>
        </p:nvSpPr>
        <p:spPr>
          <a:xfrm>
            <a:off x="914400" y="2580640"/>
            <a:ext cx="5181600" cy="3368819"/>
          </a:xfrm>
        </p:spPr>
        <p:txBody>
          <a:bodyPr anchor="b">
            <a:normAutofit/>
          </a:bodyPr>
          <a:lstStyle/>
          <a:p>
            <a:r>
              <a:rPr lang="en-001"/>
              <a:t>AI for Tax Compliance and Planning</a:t>
            </a:r>
          </a:p>
        </p:txBody>
      </p:sp>
      <p:pic>
        <p:nvPicPr>
          <p:cNvPr id="4" name="Picture Placeholder 3" descr="Woman peeking out a window">
            <a:extLst>
              <a:ext uri="{FF2B5EF4-FFF2-40B4-BE49-F238E27FC236}">
                <a16:creationId xmlns:a16="http://schemas.microsoft.com/office/drawing/2014/main" id="{0C1E0D55-A9A2-AA13-979E-D1047D32B380}"/>
              </a:ext>
            </a:extLst>
          </p:cNvPr>
          <p:cNvPicPr>
            <a:picLocks noGrp="1" noChangeAspect="1"/>
          </p:cNvPicPr>
          <p:nvPr>
            <p:ph type="pic" sz="quarter" idx="10"/>
          </p:nvPr>
        </p:nvPicPr>
        <p:blipFill>
          <a:blip r:embed="rId3"/>
          <a:srcRect l="20319" r="20319"/>
          <a:stretch>
            <a:fillRect/>
          </a:stretch>
        </p:blipFill>
        <p:spPr>
          <a:xfrm>
            <a:off x="6086475" y="-9525"/>
            <a:ext cx="6115050" cy="6867525"/>
          </a:xfrm>
        </p:spPr>
      </p:pic>
    </p:spTree>
    <p:extLst>
      <p:ext uri="{BB962C8B-B14F-4D97-AF65-F5344CB8AC3E}">
        <p14:creationId xmlns:p14="http://schemas.microsoft.com/office/powerpoint/2010/main" val="3316345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18B90-63A0-EBE4-EBF3-B50CC1A36B0C}"/>
              </a:ext>
            </a:extLst>
          </p:cNvPr>
          <p:cNvSpPr>
            <a:spLocks noGrp="1"/>
          </p:cNvSpPr>
          <p:nvPr>
            <p:ph type="title"/>
          </p:nvPr>
        </p:nvSpPr>
        <p:spPr>
          <a:xfrm>
            <a:off x="914398" y="365125"/>
            <a:ext cx="10439401" cy="1617017"/>
          </a:xfrm>
        </p:spPr>
        <p:txBody>
          <a:bodyPr anchor="ctr">
            <a:normAutofit/>
          </a:bodyPr>
          <a:lstStyle/>
          <a:p>
            <a:r>
              <a:rPr lang="en-001"/>
              <a:t>AI Tax Research Assistants (Blue J, TaxGPT)</a:t>
            </a:r>
          </a:p>
        </p:txBody>
      </p:sp>
      <p:pic>
        <p:nvPicPr>
          <p:cNvPr id="6" name="Content Placeholder 5" descr="Rearview shot of a businessman sitting at his desk in the office">
            <a:extLst>
              <a:ext uri="{FF2B5EF4-FFF2-40B4-BE49-F238E27FC236}">
                <a16:creationId xmlns:a16="http://schemas.microsoft.com/office/drawing/2014/main" id="{6B32DE43-B32C-4BF8-9667-6B9F2D882317}"/>
              </a:ext>
            </a:extLst>
          </p:cNvPr>
          <p:cNvPicPr>
            <a:picLocks noGrp="1" noChangeAspect="1"/>
          </p:cNvPicPr>
          <p:nvPr>
            <p:ph sz="quarter" idx="10"/>
          </p:nvPr>
        </p:nvPicPr>
        <p:blipFill>
          <a:blip r:embed="rId3"/>
          <a:srcRect l="10924" r="31214" b="-1"/>
          <a:stretch>
            <a:fillRect/>
          </a:stretch>
        </p:blipFill>
        <p:spPr>
          <a:xfrm>
            <a:off x="914399" y="2022250"/>
            <a:ext cx="3310129" cy="3747180"/>
          </a:xfrm>
          <a:noFill/>
        </p:spPr>
      </p:pic>
      <p:sp>
        <p:nvSpPr>
          <p:cNvPr id="4" name="Content Placeholder 3">
            <a:extLst>
              <a:ext uri="{FF2B5EF4-FFF2-40B4-BE49-F238E27FC236}">
                <a16:creationId xmlns:a16="http://schemas.microsoft.com/office/drawing/2014/main" id="{3C28DE79-22F8-BDE7-AC03-DDD39A90D017}"/>
              </a:ext>
            </a:extLst>
          </p:cNvPr>
          <p:cNvSpPr>
            <a:spLocks noGrp="1"/>
          </p:cNvSpPr>
          <p:nvPr>
            <p:ph sz="quarter" idx="1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02310" y="2018120"/>
            <a:ext cx="6751489" cy="3747180"/>
          </a:xfrm>
        </p:spPr>
        <p:txBody>
          <a:bodyPr>
            <a:normAutofit/>
          </a:bodyPr>
          <a:lstStyle/>
          <a:p>
            <a:pPr marL="0" indent="0">
              <a:spcBef>
                <a:spcPts val="2500"/>
              </a:spcBef>
              <a:buNone/>
            </a:pPr>
            <a:r>
              <a:rPr lang="en-US" sz="1100" b="1"/>
              <a:t>Efficiency in Tax Research</a:t>
            </a:r>
          </a:p>
          <a:p>
            <a:pPr marL="0" lvl="1" indent="0">
              <a:buNone/>
            </a:pPr>
            <a:r>
              <a:rPr lang="en-US" sz="1100"/>
              <a:t>AI tools like Blue J can provide answers to complex tax questions in seconds, significantly reducing research time.</a:t>
            </a:r>
          </a:p>
          <a:p>
            <a:pPr marL="0" indent="0">
              <a:spcBef>
                <a:spcPts val="2500"/>
              </a:spcBef>
              <a:buNone/>
            </a:pPr>
            <a:r>
              <a:rPr lang="en-US" sz="1100" b="1"/>
              <a:t>Conversational Query Responses</a:t>
            </a:r>
          </a:p>
          <a:p>
            <a:pPr marL="0" lvl="1" indent="0">
              <a:buNone/>
            </a:pPr>
            <a:r>
              <a:rPr lang="en-US" sz="1100"/>
              <a:t>Blue J is trained to respond to inquiries in conversational language, making it user-friendly for tax practitioners.</a:t>
            </a:r>
          </a:p>
          <a:p>
            <a:pPr marL="0" indent="0">
              <a:spcBef>
                <a:spcPts val="2500"/>
              </a:spcBef>
              <a:buNone/>
            </a:pPr>
            <a:r>
              <a:rPr lang="en-US" sz="1100" b="1"/>
              <a:t>Drafting High-Quality Memos</a:t>
            </a:r>
          </a:p>
          <a:p>
            <a:pPr marL="0" lvl="1" indent="0">
              <a:buNone/>
            </a:pPr>
            <a:r>
              <a:rPr lang="en-US" sz="1100"/>
              <a:t>These AI assistants can draft technical memos or tax advice letters instantly based on the research findings.</a:t>
            </a:r>
          </a:p>
          <a:p>
            <a:pPr marL="0" indent="0">
              <a:spcBef>
                <a:spcPts val="2500"/>
              </a:spcBef>
              <a:buNone/>
            </a:pPr>
            <a:r>
              <a:rPr lang="en-US" sz="1100" b="1"/>
              <a:t>Enhanced Client Service</a:t>
            </a:r>
          </a:p>
          <a:p>
            <a:pPr marL="0" lvl="1" indent="0">
              <a:buNone/>
            </a:pPr>
            <a:r>
              <a:rPr lang="en-US" sz="1100"/>
              <a:t>AI tools allow tax professionals to respond to client inquiries much faster, improving overall client service.</a:t>
            </a:r>
          </a:p>
        </p:txBody>
      </p:sp>
      <p:sp>
        <p:nvSpPr>
          <p:cNvPr id="5" name="Slide Number Placeholder 4">
            <a:extLst>
              <a:ext uri="{FF2B5EF4-FFF2-40B4-BE49-F238E27FC236}">
                <a16:creationId xmlns:a16="http://schemas.microsoft.com/office/drawing/2014/main" id="{20788720-05B6-B2E1-6F97-7F5F44D33408}"/>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27</a:t>
            </a:fld>
            <a:endParaRPr lang="en-US"/>
          </a:p>
        </p:txBody>
      </p:sp>
    </p:spTree>
    <p:extLst>
      <p:ext uri="{BB962C8B-B14F-4D97-AF65-F5344CB8AC3E}">
        <p14:creationId xmlns:p14="http://schemas.microsoft.com/office/powerpoint/2010/main" val="1351310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AFBF-2663-D572-B05A-622823DFDCFC}"/>
              </a:ext>
            </a:extLst>
          </p:cNvPr>
          <p:cNvSpPr>
            <a:spLocks noGrp="1"/>
          </p:cNvSpPr>
          <p:nvPr>
            <p:ph type="title"/>
          </p:nvPr>
        </p:nvSpPr>
        <p:spPr>
          <a:xfrm>
            <a:off x="914398" y="365125"/>
            <a:ext cx="10439401" cy="1617017"/>
          </a:xfrm>
        </p:spPr>
        <p:txBody>
          <a:bodyPr anchor="ctr">
            <a:normAutofit/>
          </a:bodyPr>
          <a:lstStyle/>
          <a:p>
            <a:r>
              <a:rPr lang="en-001"/>
              <a:t>Compliance Automation (GST, Income Tax)</a:t>
            </a:r>
          </a:p>
        </p:txBody>
      </p:sp>
      <p:pic>
        <p:nvPicPr>
          <p:cNvPr id="6" name="Content Placeholder 5" descr="Modern desktop showing online application form with paperwork">
            <a:extLst>
              <a:ext uri="{FF2B5EF4-FFF2-40B4-BE49-F238E27FC236}">
                <a16:creationId xmlns:a16="http://schemas.microsoft.com/office/drawing/2014/main" id="{D6A94296-7168-4E74-939A-7AF8BC6D2474}"/>
              </a:ext>
            </a:extLst>
          </p:cNvPr>
          <p:cNvPicPr>
            <a:picLocks noGrp="1" noChangeAspect="1"/>
          </p:cNvPicPr>
          <p:nvPr>
            <p:ph sz="quarter" idx="10"/>
          </p:nvPr>
        </p:nvPicPr>
        <p:blipFill>
          <a:blip r:embed="rId3"/>
          <a:srcRect l="16410" r="24845" b="-1"/>
          <a:stretch>
            <a:fillRect/>
          </a:stretch>
        </p:blipFill>
        <p:spPr>
          <a:xfrm>
            <a:off x="914399" y="2022250"/>
            <a:ext cx="3310129" cy="3747180"/>
          </a:xfrm>
          <a:noFill/>
        </p:spPr>
      </p:pic>
      <p:sp>
        <p:nvSpPr>
          <p:cNvPr id="4" name="Content Placeholder 3">
            <a:extLst>
              <a:ext uri="{FF2B5EF4-FFF2-40B4-BE49-F238E27FC236}">
                <a16:creationId xmlns:a16="http://schemas.microsoft.com/office/drawing/2014/main" id="{35F698A6-C3FB-044F-A796-63CAF28FF79E}"/>
              </a:ext>
            </a:extLst>
          </p:cNvPr>
          <p:cNvSpPr>
            <a:spLocks noGrp="1"/>
          </p:cNvSpPr>
          <p:nvPr>
            <p:ph sz="quarter" idx="1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02310" y="2018120"/>
            <a:ext cx="6751489" cy="3747180"/>
          </a:xfrm>
        </p:spPr>
        <p:txBody>
          <a:bodyPr>
            <a:normAutofit/>
          </a:bodyPr>
          <a:lstStyle/>
          <a:p>
            <a:pPr marL="0" indent="0">
              <a:spcBef>
                <a:spcPts val="2500"/>
              </a:spcBef>
              <a:buNone/>
            </a:pPr>
            <a:r>
              <a:rPr lang="en-US" sz="1100" b="1"/>
              <a:t>AI in GST Compliance</a:t>
            </a:r>
          </a:p>
          <a:p>
            <a:pPr marL="0" lvl="1" indent="0">
              <a:buNone/>
            </a:pPr>
            <a:r>
              <a:rPr lang="en-US" sz="1100"/>
              <a:t>AI can streamline GST return preparation by extracting data from invoices and auto-filling return forms.</a:t>
            </a:r>
          </a:p>
          <a:p>
            <a:pPr marL="0" indent="0">
              <a:spcBef>
                <a:spcPts val="2500"/>
              </a:spcBef>
              <a:buNone/>
            </a:pPr>
            <a:r>
              <a:rPr lang="en-US" sz="1100" b="1"/>
              <a:t>Cross-Checking Data</a:t>
            </a:r>
          </a:p>
          <a:p>
            <a:pPr marL="0" lvl="1" indent="0">
              <a:buNone/>
            </a:pPr>
            <a:r>
              <a:rPr lang="en-US" sz="1100"/>
              <a:t>AI tools can cross-check e-invoice data with GSTR-2A/2B to highlight discrepancies and ensure accuracy.</a:t>
            </a:r>
          </a:p>
          <a:p>
            <a:pPr marL="0" indent="0">
              <a:spcBef>
                <a:spcPts val="2500"/>
              </a:spcBef>
              <a:buNone/>
            </a:pPr>
            <a:r>
              <a:rPr lang="en-US" sz="1100" b="1"/>
              <a:t>Income Tax Automation</a:t>
            </a:r>
          </a:p>
          <a:p>
            <a:pPr marL="0" lvl="1" indent="0">
              <a:buNone/>
            </a:pPr>
            <a:r>
              <a:rPr lang="en-US" sz="1100"/>
              <a:t>AI assists in income tax filings by reading financial statements and identifying deductions or potential issues.</a:t>
            </a:r>
          </a:p>
          <a:p>
            <a:pPr marL="0" indent="0">
              <a:spcBef>
                <a:spcPts val="2500"/>
              </a:spcBef>
              <a:buNone/>
            </a:pPr>
            <a:r>
              <a:rPr lang="en-US" sz="1100" b="1"/>
              <a:t>Efficiency in Tax Preparation</a:t>
            </a:r>
          </a:p>
          <a:p>
            <a:pPr marL="0" lvl="1" indent="0">
              <a:buNone/>
            </a:pPr>
            <a:r>
              <a:rPr lang="en-US" sz="1100"/>
              <a:t>Automating data extraction reduces the time required for preparing tax returns and audit reports significantly.</a:t>
            </a:r>
          </a:p>
        </p:txBody>
      </p:sp>
      <p:sp>
        <p:nvSpPr>
          <p:cNvPr id="5" name="Slide Number Placeholder 4">
            <a:extLst>
              <a:ext uri="{FF2B5EF4-FFF2-40B4-BE49-F238E27FC236}">
                <a16:creationId xmlns:a16="http://schemas.microsoft.com/office/drawing/2014/main" id="{E2674765-21FB-E093-FEE3-D7BC7F1151EB}"/>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28</a:t>
            </a:fld>
            <a:endParaRPr lang="en-US"/>
          </a:p>
        </p:txBody>
      </p:sp>
    </p:spTree>
    <p:extLst>
      <p:ext uri="{BB962C8B-B14F-4D97-AF65-F5344CB8AC3E}">
        <p14:creationId xmlns:p14="http://schemas.microsoft.com/office/powerpoint/2010/main" val="1781139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FA842-614C-D49F-985B-9960BD9522BB}"/>
              </a:ext>
            </a:extLst>
          </p:cNvPr>
          <p:cNvSpPr>
            <a:spLocks noGrp="1"/>
          </p:cNvSpPr>
          <p:nvPr>
            <p:ph type="title"/>
          </p:nvPr>
        </p:nvSpPr>
        <p:spPr>
          <a:xfrm>
            <a:off x="914398" y="365125"/>
            <a:ext cx="10439401" cy="1617017"/>
          </a:xfrm>
        </p:spPr>
        <p:txBody>
          <a:bodyPr anchor="ctr">
            <a:normAutofit/>
          </a:bodyPr>
          <a:lstStyle/>
          <a:p>
            <a:r>
              <a:rPr lang="en-001"/>
              <a:t>Predictive Tax Planning</a:t>
            </a:r>
          </a:p>
        </p:txBody>
      </p:sp>
      <p:pic>
        <p:nvPicPr>
          <p:cNvPr id="6" name="Content Placeholder 5" descr="Business man using  technical equipment analysis market and finance economicBusiness man using  technical equipment analysis market and finance economic">
            <a:extLst>
              <a:ext uri="{FF2B5EF4-FFF2-40B4-BE49-F238E27FC236}">
                <a16:creationId xmlns:a16="http://schemas.microsoft.com/office/drawing/2014/main" id="{E071B247-FF59-4371-905D-529E68B57907}"/>
              </a:ext>
            </a:extLst>
          </p:cNvPr>
          <p:cNvPicPr>
            <a:picLocks noGrp="1" noChangeAspect="1"/>
          </p:cNvPicPr>
          <p:nvPr>
            <p:ph sz="quarter" idx="10"/>
          </p:nvPr>
        </p:nvPicPr>
        <p:blipFill>
          <a:blip r:embed="rId3"/>
          <a:srcRect l="5518" r="39935" b="2"/>
          <a:stretch>
            <a:fillRect/>
          </a:stretch>
        </p:blipFill>
        <p:spPr>
          <a:xfrm>
            <a:off x="914399" y="2022250"/>
            <a:ext cx="3310129" cy="3747180"/>
          </a:xfrm>
          <a:noFill/>
        </p:spPr>
      </p:pic>
      <p:sp>
        <p:nvSpPr>
          <p:cNvPr id="4" name="Content Placeholder 3">
            <a:extLst>
              <a:ext uri="{FF2B5EF4-FFF2-40B4-BE49-F238E27FC236}">
                <a16:creationId xmlns:a16="http://schemas.microsoft.com/office/drawing/2014/main" id="{12209DAD-ECD3-F8DA-FE76-47434C234D5E}"/>
              </a:ext>
            </a:extLst>
          </p:cNvPr>
          <p:cNvSpPr>
            <a:spLocks noGrp="1"/>
          </p:cNvSpPr>
          <p:nvPr>
            <p:ph sz="quarter" idx="1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02310" y="2018120"/>
            <a:ext cx="6751489" cy="3747180"/>
          </a:xfrm>
        </p:spPr>
        <p:txBody>
          <a:bodyPr>
            <a:normAutofit/>
          </a:bodyPr>
          <a:lstStyle/>
          <a:p>
            <a:pPr marL="0" indent="0">
              <a:spcBef>
                <a:spcPts val="2500"/>
              </a:spcBef>
              <a:buNone/>
            </a:pPr>
            <a:r>
              <a:rPr lang="en-US" sz="1000" b="1"/>
              <a:t>AI in Tax Analysis</a:t>
            </a:r>
          </a:p>
          <a:p>
            <a:pPr marL="0" lvl="1" indent="0">
              <a:buNone/>
            </a:pPr>
            <a:r>
              <a:rPr lang="en-US" sz="1000"/>
              <a:t>AI can analyze historical financial data to simulate future tax outcomes, assisting in strategic tax planning.</a:t>
            </a:r>
          </a:p>
          <a:p>
            <a:pPr marL="0" indent="0">
              <a:spcBef>
                <a:spcPts val="2500"/>
              </a:spcBef>
              <a:buNone/>
            </a:pPr>
            <a:r>
              <a:rPr lang="en-US" sz="1000" b="1"/>
              <a:t>New vs Old Tax Regime</a:t>
            </a:r>
          </a:p>
          <a:p>
            <a:pPr marL="0" lvl="1" indent="0">
              <a:buNone/>
            </a:pPr>
            <a:r>
              <a:rPr lang="en-US" sz="1000"/>
              <a:t>AI helps clients compare the benefits of new and old tax regimes by simulating both scenarios using their data.</a:t>
            </a:r>
          </a:p>
          <a:p>
            <a:pPr marL="0" indent="0">
              <a:spcBef>
                <a:spcPts val="2500"/>
              </a:spcBef>
              <a:buNone/>
            </a:pPr>
            <a:r>
              <a:rPr lang="en-US" sz="1000" b="1"/>
              <a:t>Identifying Tax Efficiency</a:t>
            </a:r>
          </a:p>
          <a:p>
            <a:pPr marL="0" lvl="1" indent="0">
              <a:buNone/>
            </a:pPr>
            <a:r>
              <a:rPr lang="en-US" sz="1000"/>
              <a:t>AI can identify patterns in multi-year data to suggest improvements in tax efficiency, such as underutilized credits.</a:t>
            </a:r>
          </a:p>
          <a:p>
            <a:pPr marL="0" indent="0">
              <a:spcBef>
                <a:spcPts val="2500"/>
              </a:spcBef>
              <a:buNone/>
            </a:pPr>
            <a:r>
              <a:rPr lang="en-US" sz="1000" b="1"/>
              <a:t>Scenario Analysis</a:t>
            </a:r>
          </a:p>
          <a:p>
            <a:pPr marL="0" lvl="1" indent="0">
              <a:buNone/>
            </a:pPr>
            <a:r>
              <a:rPr lang="en-US" sz="1000"/>
              <a:t>Firms use AI for scenario analysis to estimate tax impacts of business decisions like expansion into new countries.</a:t>
            </a:r>
          </a:p>
        </p:txBody>
      </p:sp>
      <p:sp>
        <p:nvSpPr>
          <p:cNvPr id="5" name="Slide Number Placeholder 4">
            <a:extLst>
              <a:ext uri="{FF2B5EF4-FFF2-40B4-BE49-F238E27FC236}">
                <a16:creationId xmlns:a16="http://schemas.microsoft.com/office/drawing/2014/main" id="{C108686D-ED6A-DA84-B213-7229BEF1963A}"/>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29</a:t>
            </a:fld>
            <a:endParaRPr lang="en-US"/>
          </a:p>
        </p:txBody>
      </p:sp>
    </p:spTree>
    <p:extLst>
      <p:ext uri="{BB962C8B-B14F-4D97-AF65-F5344CB8AC3E}">
        <p14:creationId xmlns:p14="http://schemas.microsoft.com/office/powerpoint/2010/main" val="3483663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C3FD-40ED-6AA2-1345-10C79562B115}"/>
              </a:ext>
            </a:extLst>
          </p:cNvPr>
          <p:cNvSpPr>
            <a:spLocks noGrp="1"/>
          </p:cNvSpPr>
          <p:nvPr>
            <p:ph type="title"/>
          </p:nvPr>
        </p:nvSpPr>
        <p:spPr>
          <a:xfrm>
            <a:off x="914400" y="2580640"/>
            <a:ext cx="5181600" cy="3368819"/>
          </a:xfrm>
        </p:spPr>
        <p:txBody>
          <a:bodyPr anchor="b">
            <a:normAutofit/>
          </a:bodyPr>
          <a:lstStyle/>
          <a:p>
            <a:r>
              <a:rPr lang="en-001"/>
              <a:t>Introduction to AI: Key Concepts for CAs</a:t>
            </a:r>
          </a:p>
        </p:txBody>
      </p:sp>
      <p:sp>
        <p:nvSpPr>
          <p:cNvPr id="7" name="Picture Placeholder 2">
            <a:extLst>
              <a:ext uri="{FF2B5EF4-FFF2-40B4-BE49-F238E27FC236}">
                <a16:creationId xmlns:a16="http://schemas.microsoft.com/office/drawing/2014/main" id="{1849CBB5-0F57-D34D-FFFA-204EBE506958}"/>
              </a:ext>
            </a:extLst>
          </p:cNvPr>
          <p:cNvSpPr>
            <a:spLocks noGrp="1"/>
          </p:cNvSpPr>
          <p:nvPr>
            <p:ph type="pic" sz="quarter" idx="10"/>
          </p:nvPr>
        </p:nvSpPr>
        <p:spPr>
          <a:xfrm>
            <a:off x="6085840" y="-10159"/>
            <a:ext cx="6116320" cy="6868160"/>
          </a:xfrm>
        </p:spPr>
        <p:txBody>
          <a:bodyPr/>
          <a:lstStyle/>
          <a:p>
            <a:endParaRPr lang="en-001"/>
          </a:p>
        </p:txBody>
      </p:sp>
    </p:spTree>
    <p:extLst>
      <p:ext uri="{BB962C8B-B14F-4D97-AF65-F5344CB8AC3E}">
        <p14:creationId xmlns:p14="http://schemas.microsoft.com/office/powerpoint/2010/main" val="1295308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49F79-0876-D99C-3F2C-321CEAEB4CBD}"/>
              </a:ext>
            </a:extLst>
          </p:cNvPr>
          <p:cNvSpPr>
            <a:spLocks noGrp="1"/>
          </p:cNvSpPr>
          <p:nvPr>
            <p:ph type="title"/>
          </p:nvPr>
        </p:nvSpPr>
        <p:spPr>
          <a:xfrm>
            <a:off x="914399" y="365125"/>
            <a:ext cx="10363201" cy="1629601"/>
          </a:xfrm>
        </p:spPr>
        <p:txBody>
          <a:bodyPr anchor="ctr">
            <a:normAutofit/>
          </a:bodyPr>
          <a:lstStyle/>
          <a:p>
            <a:r>
              <a:rPr lang="en-001"/>
              <a:t>Global Tax Compliance &amp; Research Hubs</a:t>
            </a:r>
          </a:p>
        </p:txBody>
      </p:sp>
      <p:pic>
        <p:nvPicPr>
          <p:cNvPr id="6" name="Content Placeholder 5" descr="A man touches a digital user interface to authenticate with biometrics and fingerprints. Digital online services concept.">
            <a:extLst>
              <a:ext uri="{FF2B5EF4-FFF2-40B4-BE49-F238E27FC236}">
                <a16:creationId xmlns:a16="http://schemas.microsoft.com/office/drawing/2014/main" id="{E714C21E-66D7-4C52-B23F-EBF63FDD4394}"/>
              </a:ext>
            </a:extLst>
          </p:cNvPr>
          <p:cNvPicPr>
            <a:picLocks noGrp="1" noChangeAspect="1"/>
          </p:cNvPicPr>
          <p:nvPr>
            <p:ph sz="quarter" idx="10"/>
          </p:nvPr>
        </p:nvPicPr>
        <p:blipFill>
          <a:blip r:embed="rId3"/>
          <a:srcRect r="2" b="922"/>
          <a:stretch>
            <a:fillRect/>
          </a:stretch>
        </p:blipFill>
        <p:spPr>
          <a:xfrm>
            <a:off x="914399" y="2022250"/>
            <a:ext cx="4992709" cy="3747180"/>
          </a:xfrm>
          <a:noFill/>
        </p:spPr>
      </p:pic>
      <p:sp>
        <p:nvSpPr>
          <p:cNvPr id="4" name="Content Placeholder 3">
            <a:extLst>
              <a:ext uri="{FF2B5EF4-FFF2-40B4-BE49-F238E27FC236}">
                <a16:creationId xmlns:a16="http://schemas.microsoft.com/office/drawing/2014/main" id="{9056B795-452D-3FAF-6F06-24C7021E931C}"/>
              </a:ext>
            </a:extLst>
          </p:cNvPr>
          <p:cNvSpPr>
            <a:spLocks noGrp="1"/>
          </p:cNvSpPr>
          <p:nvPr>
            <p:ph sz="quarter" idx="1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84891" y="2022250"/>
            <a:ext cx="4992709" cy="3747180"/>
          </a:xfrm>
        </p:spPr>
        <p:txBody>
          <a:bodyPr>
            <a:normAutofit/>
          </a:bodyPr>
          <a:lstStyle/>
          <a:p>
            <a:pPr marL="0" indent="0">
              <a:spcBef>
                <a:spcPts val="2500"/>
              </a:spcBef>
              <a:buNone/>
            </a:pPr>
            <a:r>
              <a:rPr lang="en-US" sz="1400" b="1"/>
              <a:t>AI Knowledge Base Creation</a:t>
            </a:r>
          </a:p>
          <a:p>
            <a:pPr marL="0" lvl="1" indent="0">
              <a:buNone/>
            </a:pPr>
            <a:r>
              <a:rPr lang="en-US" sz="1400"/>
              <a:t>Establishing a central AI knowledge base for global tax rules enhances efficiency and accessibility across jurisdictions.</a:t>
            </a:r>
          </a:p>
          <a:p>
            <a:pPr marL="0" indent="0">
              <a:spcBef>
                <a:spcPts val="2500"/>
              </a:spcBef>
              <a:buNone/>
            </a:pPr>
            <a:r>
              <a:rPr lang="en-US" sz="1400" b="1"/>
              <a:t>AI Tools in Tax Compliance</a:t>
            </a:r>
          </a:p>
          <a:p>
            <a:pPr marL="0" lvl="1" indent="0">
              <a:buNone/>
            </a:pPr>
            <a:r>
              <a:rPr lang="en-US" sz="1400"/>
              <a:t>AI tools like IBM Watson can process extensive tax codes, providing quick answers to complex queries.</a:t>
            </a:r>
          </a:p>
          <a:p>
            <a:pPr marL="0" indent="0">
              <a:spcBef>
                <a:spcPts val="2500"/>
              </a:spcBef>
              <a:buNone/>
            </a:pPr>
            <a:r>
              <a:rPr lang="en-US" sz="1400" b="1"/>
              <a:t>Enhanced Team Capabilities</a:t>
            </a:r>
          </a:p>
          <a:p>
            <a:pPr marL="0" lvl="1" indent="0">
              <a:buNone/>
            </a:pPr>
            <a:r>
              <a:rPr lang="en-US" sz="1400"/>
              <a:t>With AI support, teams can confidently address first-level tax queries, reducing dependency on consultants.</a:t>
            </a:r>
          </a:p>
        </p:txBody>
      </p:sp>
      <p:sp>
        <p:nvSpPr>
          <p:cNvPr id="5" name="Slide Number Placeholder 4">
            <a:extLst>
              <a:ext uri="{FF2B5EF4-FFF2-40B4-BE49-F238E27FC236}">
                <a16:creationId xmlns:a16="http://schemas.microsoft.com/office/drawing/2014/main" id="{C1214878-540B-2CFB-CE2B-FB1BCBDBDDD6}"/>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30</a:t>
            </a:fld>
            <a:endParaRPr lang="en-US"/>
          </a:p>
        </p:txBody>
      </p:sp>
    </p:spTree>
    <p:extLst>
      <p:ext uri="{BB962C8B-B14F-4D97-AF65-F5344CB8AC3E}">
        <p14:creationId xmlns:p14="http://schemas.microsoft.com/office/powerpoint/2010/main" val="422141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5CC06-060D-EE8F-D923-E5AE74FFC4CE}"/>
              </a:ext>
            </a:extLst>
          </p:cNvPr>
          <p:cNvSpPr>
            <a:spLocks noGrp="1"/>
          </p:cNvSpPr>
          <p:nvPr>
            <p:ph type="title"/>
          </p:nvPr>
        </p:nvSpPr>
        <p:spPr>
          <a:xfrm>
            <a:off x="914400" y="2580640"/>
            <a:ext cx="5181600" cy="3368819"/>
          </a:xfrm>
        </p:spPr>
        <p:txBody>
          <a:bodyPr anchor="b">
            <a:normAutofit/>
          </a:bodyPr>
          <a:lstStyle/>
          <a:p>
            <a:r>
              <a:rPr lang="en-001"/>
              <a:t>AI for Financial Analysis and Forecasting</a:t>
            </a:r>
          </a:p>
        </p:txBody>
      </p:sp>
      <p:pic>
        <p:nvPicPr>
          <p:cNvPr id="4" name="Picture Placeholder 3" descr="A digital stock market graph">
            <a:extLst>
              <a:ext uri="{FF2B5EF4-FFF2-40B4-BE49-F238E27FC236}">
                <a16:creationId xmlns:a16="http://schemas.microsoft.com/office/drawing/2014/main" id="{4D62AA10-E662-30E9-8947-8E07FA311AD4}"/>
              </a:ext>
            </a:extLst>
          </p:cNvPr>
          <p:cNvPicPr>
            <a:picLocks noGrp="1" noChangeAspect="1"/>
          </p:cNvPicPr>
          <p:nvPr>
            <p:ph type="pic" sz="quarter" idx="10"/>
          </p:nvPr>
        </p:nvPicPr>
        <p:blipFill>
          <a:blip r:embed="rId3"/>
          <a:srcRect l="19722" r="19722"/>
          <a:stretch>
            <a:fillRect/>
          </a:stretch>
        </p:blipFill>
        <p:spPr>
          <a:xfrm>
            <a:off x="6086475" y="-9525"/>
            <a:ext cx="6115050" cy="6867525"/>
          </a:xfrm>
        </p:spPr>
      </p:pic>
    </p:spTree>
    <p:extLst>
      <p:ext uri="{BB962C8B-B14F-4D97-AF65-F5344CB8AC3E}">
        <p14:creationId xmlns:p14="http://schemas.microsoft.com/office/powerpoint/2010/main" val="3313310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A3B32-ABE8-CF10-0CFA-192270355304}"/>
              </a:ext>
            </a:extLst>
          </p:cNvPr>
          <p:cNvSpPr>
            <a:spLocks noGrp="1"/>
          </p:cNvSpPr>
          <p:nvPr>
            <p:ph type="title"/>
          </p:nvPr>
        </p:nvSpPr>
        <p:spPr>
          <a:xfrm>
            <a:off x="914398" y="365125"/>
            <a:ext cx="10439401" cy="1617017"/>
          </a:xfrm>
        </p:spPr>
        <p:txBody>
          <a:bodyPr anchor="ctr">
            <a:normAutofit/>
          </a:bodyPr>
          <a:lstStyle/>
          <a:p>
            <a:r>
              <a:rPr lang="en-001"/>
              <a:t>Intelligent Analytics (ChatGPT Advanced Analysis)</a:t>
            </a:r>
          </a:p>
        </p:txBody>
      </p:sp>
      <p:pic>
        <p:nvPicPr>
          <p:cNvPr id="6" name="Content Placeholder 5" descr="http://teekid.com/istockphoto/banner/banner3.jpg">
            <a:extLst>
              <a:ext uri="{FF2B5EF4-FFF2-40B4-BE49-F238E27FC236}">
                <a16:creationId xmlns:a16="http://schemas.microsoft.com/office/drawing/2014/main" id="{BA70448D-FA7B-453F-A8FB-BBF9E190EC2F}"/>
              </a:ext>
            </a:extLst>
          </p:cNvPr>
          <p:cNvPicPr>
            <a:picLocks noGrp="1" noChangeAspect="1"/>
          </p:cNvPicPr>
          <p:nvPr>
            <p:ph sz="quarter" idx="10"/>
          </p:nvPr>
        </p:nvPicPr>
        <p:blipFill>
          <a:blip r:embed="rId3"/>
          <a:srcRect l="11663" r="1" b="1"/>
          <a:stretch>
            <a:fillRect/>
          </a:stretch>
        </p:blipFill>
        <p:spPr>
          <a:xfrm>
            <a:off x="914399" y="2022250"/>
            <a:ext cx="3310129" cy="3747180"/>
          </a:xfrm>
          <a:noFill/>
        </p:spPr>
      </p:pic>
      <p:sp>
        <p:nvSpPr>
          <p:cNvPr id="4" name="Content Placeholder 3">
            <a:extLst>
              <a:ext uri="{FF2B5EF4-FFF2-40B4-BE49-F238E27FC236}">
                <a16:creationId xmlns:a16="http://schemas.microsoft.com/office/drawing/2014/main" id="{130B5CFF-5BDF-AD1E-6967-A1882038C972}"/>
              </a:ext>
            </a:extLst>
          </p:cNvPr>
          <p:cNvSpPr>
            <a:spLocks noGrp="1"/>
          </p:cNvSpPr>
          <p:nvPr>
            <p:ph sz="quarter" idx="1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02310" y="2018120"/>
            <a:ext cx="6751489" cy="3747180"/>
          </a:xfrm>
        </p:spPr>
        <p:txBody>
          <a:bodyPr>
            <a:normAutofit/>
          </a:bodyPr>
          <a:lstStyle/>
          <a:p>
            <a:pPr marL="0" indent="0">
              <a:spcBef>
                <a:spcPts val="2500"/>
              </a:spcBef>
              <a:buNone/>
            </a:pPr>
            <a:r>
              <a:rPr lang="en-US" sz="1000" b="1"/>
              <a:t>AI-Powered Data Analysis</a:t>
            </a:r>
          </a:p>
          <a:p>
            <a:pPr marL="0" lvl="1" indent="0">
              <a:buNone/>
            </a:pPr>
            <a:r>
              <a:rPr lang="en-US" sz="1000"/>
              <a:t>ChatGPT’s Advanced Data Analysis allows accountants to analyze data without programming skills, making analytics accessible to everyone.</a:t>
            </a:r>
          </a:p>
          <a:p>
            <a:pPr marL="0" indent="0">
              <a:spcBef>
                <a:spcPts val="2500"/>
              </a:spcBef>
              <a:buNone/>
            </a:pPr>
            <a:r>
              <a:rPr lang="en-US" sz="1000" b="1"/>
              <a:t>Automated Insights Generation</a:t>
            </a:r>
          </a:p>
          <a:p>
            <a:pPr marL="0" lvl="1" indent="0">
              <a:buNone/>
            </a:pPr>
            <a:r>
              <a:rPr lang="en-US" sz="1000"/>
              <a:t>Accountants can input financial data and receive insights, trends, and even visual representations like charts in minutes.</a:t>
            </a:r>
          </a:p>
          <a:p>
            <a:pPr marL="0" indent="0">
              <a:spcBef>
                <a:spcPts val="2500"/>
              </a:spcBef>
              <a:buNone/>
            </a:pPr>
            <a:r>
              <a:rPr lang="en-US" sz="1000" b="1"/>
              <a:t>Identifying Key Trends</a:t>
            </a:r>
          </a:p>
          <a:p>
            <a:pPr marL="0" lvl="1" indent="0">
              <a:buNone/>
            </a:pPr>
            <a:r>
              <a:rPr lang="en-US" sz="1000"/>
              <a:t>The AI can highlight key trends and expenses, allowing for informed decision-making and strategic planning.</a:t>
            </a:r>
          </a:p>
          <a:p>
            <a:pPr marL="0" indent="0">
              <a:spcBef>
                <a:spcPts val="2500"/>
              </a:spcBef>
              <a:buNone/>
            </a:pPr>
            <a:r>
              <a:rPr lang="en-US" sz="1000" b="1"/>
              <a:t>Streamlined Analytical Processes</a:t>
            </a:r>
          </a:p>
          <a:p>
            <a:pPr marL="0" lvl="1" indent="0">
              <a:buNone/>
            </a:pPr>
            <a:r>
              <a:rPr lang="en-US" sz="1000"/>
              <a:t>ChatGPT can suggest automated transformations to improve processes, helping accountants enhance efficiency.</a:t>
            </a:r>
          </a:p>
        </p:txBody>
      </p:sp>
      <p:sp>
        <p:nvSpPr>
          <p:cNvPr id="5" name="Slide Number Placeholder 4">
            <a:extLst>
              <a:ext uri="{FF2B5EF4-FFF2-40B4-BE49-F238E27FC236}">
                <a16:creationId xmlns:a16="http://schemas.microsoft.com/office/drawing/2014/main" id="{E321D5AF-91FC-B92E-B355-F32B5B825451}"/>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32</a:t>
            </a:fld>
            <a:endParaRPr lang="en-US"/>
          </a:p>
        </p:txBody>
      </p:sp>
    </p:spTree>
    <p:extLst>
      <p:ext uri="{BB962C8B-B14F-4D97-AF65-F5344CB8AC3E}">
        <p14:creationId xmlns:p14="http://schemas.microsoft.com/office/powerpoint/2010/main" val="1455308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EE470-C3E2-B2B5-4F98-AC365CDEA80A}"/>
              </a:ext>
            </a:extLst>
          </p:cNvPr>
          <p:cNvSpPr>
            <a:spLocks noGrp="1"/>
          </p:cNvSpPr>
          <p:nvPr>
            <p:ph type="title"/>
          </p:nvPr>
        </p:nvSpPr>
        <p:spPr>
          <a:xfrm>
            <a:off x="916385" y="446313"/>
            <a:ext cx="5179615" cy="1448747"/>
          </a:xfrm>
        </p:spPr>
        <p:txBody>
          <a:bodyPr anchor="ctr">
            <a:normAutofit/>
          </a:bodyPr>
          <a:lstStyle/>
          <a:p>
            <a:r>
              <a:rPr lang="en-001"/>
              <a:t>Forecasting &amp; Advisory (Docyt, Truewind)</a:t>
            </a:r>
          </a:p>
        </p:txBody>
      </p:sp>
      <p:sp>
        <p:nvSpPr>
          <p:cNvPr id="4" name="Content Placeholder 3">
            <a:extLst>
              <a:ext uri="{FF2B5EF4-FFF2-40B4-BE49-F238E27FC236}">
                <a16:creationId xmlns:a16="http://schemas.microsoft.com/office/drawing/2014/main" id="{97597E01-939C-8170-2B0B-3469EF00F063}"/>
              </a:ext>
            </a:extLst>
          </p:cNvPr>
          <p:cNvSpPr>
            <a:spLocks noGrp="1"/>
          </p:cNvSpPr>
          <p:nvPr>
            <p:ph sz="quarter"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14399" y="2022250"/>
            <a:ext cx="5181600" cy="3747180"/>
          </a:xfrm>
        </p:spPr>
        <p:txBody>
          <a:bodyPr>
            <a:normAutofit/>
          </a:bodyPr>
          <a:lstStyle/>
          <a:p>
            <a:pPr marL="0" indent="0">
              <a:spcBef>
                <a:spcPts val="2500"/>
              </a:spcBef>
              <a:buNone/>
            </a:pPr>
            <a:r>
              <a:rPr lang="en-US" sz="1400" b="1"/>
              <a:t>Docyt AI Overview</a:t>
            </a:r>
          </a:p>
          <a:p>
            <a:pPr marL="0" lvl="1" indent="0">
              <a:buNone/>
            </a:pPr>
            <a:r>
              <a:rPr lang="en-US" sz="1400"/>
              <a:t>Docyt AI provides real-time bookkeeping and financial forecasting by continuously pulling in data from various sources.</a:t>
            </a:r>
          </a:p>
          <a:p>
            <a:pPr marL="0" indent="0">
              <a:spcBef>
                <a:spcPts val="2500"/>
              </a:spcBef>
              <a:buNone/>
            </a:pPr>
            <a:r>
              <a:rPr lang="en-US" sz="1400" b="1"/>
              <a:t>Truewind Platform Features</a:t>
            </a:r>
          </a:p>
          <a:p>
            <a:pPr marL="0" lvl="1" indent="0">
              <a:buNone/>
            </a:pPr>
            <a:r>
              <a:rPr lang="en-US" sz="1400"/>
              <a:t>Truewind automates bookkeeping and offers detailed financial modeling and scenario planning, minimizing human intervention.</a:t>
            </a:r>
          </a:p>
          <a:p>
            <a:pPr marL="0" indent="0">
              <a:spcBef>
                <a:spcPts val="2500"/>
              </a:spcBef>
              <a:buNone/>
            </a:pPr>
            <a:r>
              <a:rPr lang="en-US" sz="1400" b="1"/>
              <a:t>Proactive Financial Advice</a:t>
            </a:r>
          </a:p>
          <a:p>
            <a:pPr marL="0" lvl="1" indent="0">
              <a:buNone/>
            </a:pPr>
            <a:r>
              <a:rPr lang="en-US" sz="1400"/>
              <a:t>These AI-driven tools help identify potential cash flow issues and revenue targets, enabling timely and proactive advice from CAs.</a:t>
            </a:r>
          </a:p>
        </p:txBody>
      </p:sp>
      <p:sp>
        <p:nvSpPr>
          <p:cNvPr id="5" name="Slide Number Placeholder 4">
            <a:extLst>
              <a:ext uri="{FF2B5EF4-FFF2-40B4-BE49-F238E27FC236}">
                <a16:creationId xmlns:a16="http://schemas.microsoft.com/office/drawing/2014/main" id="{5E69A562-48C3-83DE-071B-ECE7F5B74BFC}"/>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33</a:t>
            </a:fld>
            <a:endParaRPr lang="en-US"/>
          </a:p>
        </p:txBody>
      </p:sp>
      <p:pic>
        <p:nvPicPr>
          <p:cNvPr id="6" name="Content Placeholder 5" descr="Business chart on the tablet pc and printed media">
            <a:extLst>
              <a:ext uri="{FF2B5EF4-FFF2-40B4-BE49-F238E27FC236}">
                <a16:creationId xmlns:a16="http://schemas.microsoft.com/office/drawing/2014/main" id="{3BB6ACB4-166C-4363-98C1-C78BE5CDF604}"/>
              </a:ext>
            </a:extLst>
          </p:cNvPr>
          <p:cNvPicPr>
            <a:picLocks noGrp="1" noChangeAspect="1"/>
          </p:cNvPicPr>
          <p:nvPr>
            <p:ph type="pic" sz="quarter" idx="11"/>
          </p:nvPr>
        </p:nvPicPr>
        <p:blipFill>
          <a:blip r:embed="rId3"/>
          <a:srcRect r="40575"/>
          <a:stretch>
            <a:fillRect/>
          </a:stretch>
        </p:blipFill>
        <p:spPr>
          <a:xfrm>
            <a:off x="6076950" y="10"/>
            <a:ext cx="6115050" cy="6868876"/>
          </a:xfrm>
          <a:noFill/>
        </p:spPr>
      </p:pic>
    </p:spTree>
    <p:extLst>
      <p:ext uri="{BB962C8B-B14F-4D97-AF65-F5344CB8AC3E}">
        <p14:creationId xmlns:p14="http://schemas.microsoft.com/office/powerpoint/2010/main" val="909761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46C26-08DC-0F54-6AEF-B5535E69156E}"/>
              </a:ext>
            </a:extLst>
          </p:cNvPr>
          <p:cNvSpPr>
            <a:spLocks noGrp="1"/>
          </p:cNvSpPr>
          <p:nvPr>
            <p:ph type="title"/>
          </p:nvPr>
        </p:nvSpPr>
        <p:spPr>
          <a:xfrm>
            <a:off x="914399" y="365125"/>
            <a:ext cx="7273637" cy="1646555"/>
          </a:xfrm>
        </p:spPr>
        <p:txBody>
          <a:bodyPr anchor="ctr">
            <a:normAutofit/>
          </a:bodyPr>
          <a:lstStyle/>
          <a:p>
            <a:r>
              <a:rPr lang="en-001"/>
              <a:t>Portfolio and Investment Analysis</a:t>
            </a:r>
          </a:p>
        </p:txBody>
      </p:sp>
      <p:sp>
        <p:nvSpPr>
          <p:cNvPr id="4" name="Slide Number Placeholder 3">
            <a:extLst>
              <a:ext uri="{FF2B5EF4-FFF2-40B4-BE49-F238E27FC236}">
                <a16:creationId xmlns:a16="http://schemas.microsoft.com/office/drawing/2014/main" id="{E3225978-4834-6855-86AF-C4CE93CF0ACB}"/>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34</a:t>
            </a:fld>
            <a:endParaRPr lang="en-US"/>
          </a:p>
        </p:txBody>
      </p:sp>
      <p:graphicFrame>
        <p:nvGraphicFramePr>
          <p:cNvPr id="5" name="Content Placeholder 5">
            <a:extLst>
              <a:ext uri="{FF2B5EF4-FFF2-40B4-BE49-F238E27FC236}">
                <a16:creationId xmlns:a16="http://schemas.microsoft.com/office/drawing/2014/main" id="{50F689E8-060D-427E-B7E0-DD514CAFB380}"/>
              </a:ext>
            </a:extLst>
          </p:cNvPr>
          <p:cNvGraphicFramePr>
            <a:graphicFrameLocks noGrp="1"/>
          </p:cNvGraphicFramePr>
          <p:nvPr>
            <p:ph sz="quarter" idx="10"/>
            <p:extLst>
              <p:ext uri="{D42A27DB-BD31-4B8C-83A1-F6EECF244321}">
                <p14:modId xmlns:p14="http://schemas.microsoft.com/office/powerpoint/2010/main" val="1002996382"/>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914399" y="2011363"/>
          <a:ext cx="7273638" cy="4155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055832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32CA9-CA45-F966-C434-E70CE4B72E69}"/>
              </a:ext>
            </a:extLst>
          </p:cNvPr>
          <p:cNvSpPr>
            <a:spLocks noGrp="1"/>
          </p:cNvSpPr>
          <p:nvPr>
            <p:ph type="title"/>
          </p:nvPr>
        </p:nvSpPr>
        <p:spPr>
          <a:xfrm>
            <a:off x="914398" y="365125"/>
            <a:ext cx="10439401" cy="1617017"/>
          </a:xfrm>
        </p:spPr>
        <p:txBody>
          <a:bodyPr anchor="ctr">
            <a:normAutofit/>
          </a:bodyPr>
          <a:lstStyle/>
          <a:p>
            <a:r>
              <a:rPr lang="en-001"/>
              <a:t>Strategic Business Insights</a:t>
            </a:r>
          </a:p>
        </p:txBody>
      </p:sp>
      <p:pic>
        <p:nvPicPr>
          <p:cNvPr id="6" name="Content Placeholder 5" descr="5G and AI technology, Global communication network concept.">
            <a:extLst>
              <a:ext uri="{FF2B5EF4-FFF2-40B4-BE49-F238E27FC236}">
                <a16:creationId xmlns:a16="http://schemas.microsoft.com/office/drawing/2014/main" id="{56BD927A-6C36-4D31-9C58-97B84E035DB7}"/>
              </a:ext>
            </a:extLst>
          </p:cNvPr>
          <p:cNvPicPr>
            <a:picLocks noGrp="1" noChangeAspect="1"/>
          </p:cNvPicPr>
          <p:nvPr>
            <p:ph sz="quarter" idx="10"/>
          </p:nvPr>
        </p:nvPicPr>
        <p:blipFill>
          <a:blip r:embed="rId3"/>
          <a:srcRect l="20339" r="29971" b="-1"/>
          <a:stretch>
            <a:fillRect/>
          </a:stretch>
        </p:blipFill>
        <p:spPr>
          <a:xfrm>
            <a:off x="914399" y="2022250"/>
            <a:ext cx="3310129" cy="3747180"/>
          </a:xfrm>
          <a:noFill/>
        </p:spPr>
      </p:pic>
      <p:sp>
        <p:nvSpPr>
          <p:cNvPr id="4" name="Content Placeholder 3">
            <a:extLst>
              <a:ext uri="{FF2B5EF4-FFF2-40B4-BE49-F238E27FC236}">
                <a16:creationId xmlns:a16="http://schemas.microsoft.com/office/drawing/2014/main" id="{73F20A76-DDF5-F189-CCD2-719C2C66CFF7}"/>
              </a:ext>
            </a:extLst>
          </p:cNvPr>
          <p:cNvSpPr>
            <a:spLocks noGrp="1"/>
          </p:cNvSpPr>
          <p:nvPr>
            <p:ph sz="quarter" idx="1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02310" y="2018120"/>
            <a:ext cx="6751489" cy="3747180"/>
          </a:xfrm>
        </p:spPr>
        <p:txBody>
          <a:bodyPr>
            <a:normAutofit/>
          </a:bodyPr>
          <a:lstStyle/>
          <a:p>
            <a:pPr marL="0" indent="0">
              <a:spcBef>
                <a:spcPts val="2500"/>
              </a:spcBef>
              <a:buNone/>
            </a:pPr>
            <a:r>
              <a:rPr lang="en-US" sz="1000" b="1"/>
              <a:t>AI-Driven Data Insights</a:t>
            </a:r>
          </a:p>
          <a:p>
            <a:pPr marL="0" lvl="1" indent="0">
              <a:buNone/>
            </a:pPr>
            <a:r>
              <a:rPr lang="en-US" sz="1000"/>
              <a:t>Combining financial and non-financial data with AI can provide profound business insights and predictions.</a:t>
            </a:r>
          </a:p>
          <a:p>
            <a:pPr marL="0" indent="0">
              <a:spcBef>
                <a:spcPts val="2500"/>
              </a:spcBef>
              <a:buNone/>
            </a:pPr>
            <a:r>
              <a:rPr lang="en-US" sz="1000" b="1"/>
              <a:t>Predicting Customer Behavior</a:t>
            </a:r>
          </a:p>
          <a:p>
            <a:pPr marL="0" lvl="1" indent="0">
              <a:buNone/>
            </a:pPr>
            <a:r>
              <a:rPr lang="en-US" sz="1000"/>
              <a:t>Machine learning models can predict customer churn and identify profitable client segments for targeted strategies.</a:t>
            </a:r>
          </a:p>
          <a:p>
            <a:pPr marL="0" indent="0">
              <a:spcBef>
                <a:spcPts val="2500"/>
              </a:spcBef>
              <a:buNone/>
            </a:pPr>
            <a:r>
              <a:rPr lang="en-US" sz="1000" b="1"/>
              <a:t>Natural Language Queries</a:t>
            </a:r>
          </a:p>
          <a:p>
            <a:pPr marL="0" lvl="1" indent="0">
              <a:buNone/>
            </a:pPr>
            <a:r>
              <a:rPr lang="en-US" sz="1000"/>
              <a:t>Advanced AI platforms allow asking questions in natural language, making data insights more accessible to users.</a:t>
            </a:r>
          </a:p>
          <a:p>
            <a:pPr marL="0" indent="0">
              <a:spcBef>
                <a:spcPts val="2500"/>
              </a:spcBef>
              <a:buNone/>
            </a:pPr>
            <a:r>
              <a:rPr lang="en-US" sz="1000" b="1"/>
              <a:t>Enhanced BI Tools</a:t>
            </a:r>
          </a:p>
          <a:p>
            <a:pPr marL="0" lvl="1" indent="0">
              <a:buNone/>
            </a:pPr>
            <a:r>
              <a:rPr lang="en-US" sz="1000"/>
              <a:t>AI augmentation transforms traditional BI tools, enabling automated anomaly detection and advanced visuals.</a:t>
            </a:r>
          </a:p>
        </p:txBody>
      </p:sp>
      <p:sp>
        <p:nvSpPr>
          <p:cNvPr id="5" name="Slide Number Placeholder 4">
            <a:extLst>
              <a:ext uri="{FF2B5EF4-FFF2-40B4-BE49-F238E27FC236}">
                <a16:creationId xmlns:a16="http://schemas.microsoft.com/office/drawing/2014/main" id="{6EFE9BD8-8F24-623F-7B6E-43FB5B2377BE}"/>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35</a:t>
            </a:fld>
            <a:endParaRPr lang="en-US"/>
          </a:p>
        </p:txBody>
      </p:sp>
    </p:spTree>
    <p:extLst>
      <p:ext uri="{BB962C8B-B14F-4D97-AF65-F5344CB8AC3E}">
        <p14:creationId xmlns:p14="http://schemas.microsoft.com/office/powerpoint/2010/main" val="2691607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49529-DD1F-76BC-3654-DB9F3836F61C}"/>
              </a:ext>
            </a:extLst>
          </p:cNvPr>
          <p:cNvSpPr>
            <a:spLocks noGrp="1"/>
          </p:cNvSpPr>
          <p:nvPr>
            <p:ph type="title"/>
          </p:nvPr>
        </p:nvSpPr>
        <p:spPr>
          <a:xfrm>
            <a:off x="914400" y="2580640"/>
            <a:ext cx="5181600" cy="3368819"/>
          </a:xfrm>
        </p:spPr>
        <p:txBody>
          <a:bodyPr anchor="b">
            <a:normAutofit/>
          </a:bodyPr>
          <a:lstStyle/>
          <a:p>
            <a:r>
              <a:rPr lang="en-001"/>
              <a:t>AI-Powered Productivity Tools (Copilots in Office)</a:t>
            </a:r>
          </a:p>
        </p:txBody>
      </p:sp>
      <p:sp>
        <p:nvSpPr>
          <p:cNvPr id="7" name="Picture Placeholder 2">
            <a:extLst>
              <a:ext uri="{FF2B5EF4-FFF2-40B4-BE49-F238E27FC236}">
                <a16:creationId xmlns:a16="http://schemas.microsoft.com/office/drawing/2014/main" id="{111221CA-F1F6-3586-AB6E-61BC2ABEB749}"/>
              </a:ext>
            </a:extLst>
          </p:cNvPr>
          <p:cNvSpPr>
            <a:spLocks noGrp="1"/>
          </p:cNvSpPr>
          <p:nvPr>
            <p:ph type="pic" sz="quarter" idx="10"/>
          </p:nvPr>
        </p:nvSpPr>
        <p:spPr>
          <a:xfrm>
            <a:off x="6085840" y="-10159"/>
            <a:ext cx="6116320" cy="6868160"/>
          </a:xfrm>
        </p:spPr>
        <p:txBody>
          <a:bodyPr/>
          <a:lstStyle/>
          <a:p>
            <a:endParaRPr lang="en-001"/>
          </a:p>
        </p:txBody>
      </p:sp>
    </p:spTree>
    <p:extLst>
      <p:ext uri="{BB962C8B-B14F-4D97-AF65-F5344CB8AC3E}">
        <p14:creationId xmlns:p14="http://schemas.microsoft.com/office/powerpoint/2010/main" val="4039533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A16C8-18FE-A174-F048-63F0564AD628}"/>
              </a:ext>
            </a:extLst>
          </p:cNvPr>
          <p:cNvSpPr>
            <a:spLocks noGrp="1"/>
          </p:cNvSpPr>
          <p:nvPr>
            <p:ph type="title"/>
          </p:nvPr>
        </p:nvSpPr>
        <p:spPr>
          <a:xfrm>
            <a:off x="914398" y="365125"/>
            <a:ext cx="10439401" cy="1617017"/>
          </a:xfrm>
        </p:spPr>
        <p:txBody>
          <a:bodyPr anchor="ctr">
            <a:normAutofit/>
          </a:bodyPr>
          <a:lstStyle/>
          <a:p>
            <a:r>
              <a:rPr lang="en-001"/>
              <a:t>Microsoft 365 Copilot</a:t>
            </a:r>
          </a:p>
        </p:txBody>
      </p:sp>
      <p:pic>
        <p:nvPicPr>
          <p:cNvPr id="6" name="Content Placeholder 5" descr="A man is in front of a laptop. Coding computer programming and tech concept. Computer software development, agile, dev ops, working from home concept. Digital nomad.">
            <a:extLst>
              <a:ext uri="{FF2B5EF4-FFF2-40B4-BE49-F238E27FC236}">
                <a16:creationId xmlns:a16="http://schemas.microsoft.com/office/drawing/2014/main" id="{4A79E67D-F9CF-4ADE-BF65-F74FD5BA2480}"/>
              </a:ext>
            </a:extLst>
          </p:cNvPr>
          <p:cNvPicPr>
            <a:picLocks noGrp="1" noChangeAspect="1"/>
          </p:cNvPicPr>
          <p:nvPr>
            <p:ph sz="quarter" idx="10"/>
          </p:nvPr>
        </p:nvPicPr>
        <p:blipFill>
          <a:blip r:embed="rId3"/>
          <a:stretch>
            <a:fillRect/>
          </a:stretch>
        </p:blipFill>
        <p:spPr>
          <a:xfrm>
            <a:off x="914399" y="2791084"/>
            <a:ext cx="3310129" cy="2209511"/>
          </a:xfrm>
          <a:noFill/>
        </p:spPr>
      </p:pic>
      <p:sp>
        <p:nvSpPr>
          <p:cNvPr id="4" name="Content Placeholder 3">
            <a:extLst>
              <a:ext uri="{FF2B5EF4-FFF2-40B4-BE49-F238E27FC236}">
                <a16:creationId xmlns:a16="http://schemas.microsoft.com/office/drawing/2014/main" id="{92AC6C9B-330F-E95A-251A-D67D325E83AD}"/>
              </a:ext>
            </a:extLst>
          </p:cNvPr>
          <p:cNvSpPr>
            <a:spLocks noGrp="1"/>
          </p:cNvSpPr>
          <p:nvPr>
            <p:ph sz="quarter" idx="1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02310" y="2018120"/>
            <a:ext cx="6751489" cy="3747180"/>
          </a:xfrm>
        </p:spPr>
        <p:txBody>
          <a:bodyPr>
            <a:normAutofit/>
          </a:bodyPr>
          <a:lstStyle/>
          <a:p>
            <a:pPr marL="0" indent="0">
              <a:spcBef>
                <a:spcPts val="2500"/>
              </a:spcBef>
              <a:buNone/>
            </a:pPr>
            <a:r>
              <a:rPr lang="en-US" sz="1000" b="1"/>
              <a:t>AI Assistant in Office Apps</a:t>
            </a:r>
          </a:p>
          <a:p>
            <a:pPr marL="0" lvl="1" indent="0">
              <a:buNone/>
            </a:pPr>
            <a:r>
              <a:rPr lang="en-US" sz="1000"/>
              <a:t>Microsoft 365 Copilot functions as an AI assistant within all Office applications, improving productivity for professionals.</a:t>
            </a:r>
          </a:p>
          <a:p>
            <a:pPr marL="0" indent="0">
              <a:spcBef>
                <a:spcPts val="2500"/>
              </a:spcBef>
              <a:buNone/>
            </a:pPr>
            <a:r>
              <a:rPr lang="en-US" sz="1000" b="1"/>
              <a:t>Email Drafting with Context</a:t>
            </a:r>
          </a:p>
          <a:p>
            <a:pPr marL="0" lvl="1" indent="0">
              <a:buNone/>
            </a:pPr>
            <a:r>
              <a:rPr lang="en-US" sz="1000"/>
              <a:t>Copilot drafts context-aware emails in Outlook, facilitating quick responses and maintaining communication consistency.</a:t>
            </a:r>
          </a:p>
          <a:p>
            <a:pPr marL="0" indent="0">
              <a:spcBef>
                <a:spcPts val="2500"/>
              </a:spcBef>
              <a:buNone/>
            </a:pPr>
            <a:r>
              <a:rPr lang="en-US" sz="1000" b="1"/>
              <a:t>Data Analysis in Excel</a:t>
            </a:r>
          </a:p>
          <a:p>
            <a:pPr marL="0" lvl="1" indent="0">
              <a:buNone/>
            </a:pPr>
            <a:r>
              <a:rPr lang="en-US" sz="1000"/>
              <a:t>Excel's Copilot aids in data analysis, creating visualizations and simplifying complex tasks for users.</a:t>
            </a:r>
          </a:p>
          <a:p>
            <a:pPr marL="0" indent="0">
              <a:spcBef>
                <a:spcPts val="2500"/>
              </a:spcBef>
              <a:buNone/>
            </a:pPr>
            <a:r>
              <a:rPr lang="en-US" sz="1000" b="1"/>
              <a:t>Meeting Assistance in Teams</a:t>
            </a:r>
          </a:p>
          <a:p>
            <a:pPr marL="0" lvl="1" indent="0">
              <a:buNone/>
            </a:pPr>
            <a:r>
              <a:rPr lang="en-US" sz="1000"/>
              <a:t>Copilot transcribes meetings and generates summaries, ensuring clear communication of key points and actions.</a:t>
            </a:r>
          </a:p>
        </p:txBody>
      </p:sp>
      <p:sp>
        <p:nvSpPr>
          <p:cNvPr id="5" name="Slide Number Placeholder 4">
            <a:extLst>
              <a:ext uri="{FF2B5EF4-FFF2-40B4-BE49-F238E27FC236}">
                <a16:creationId xmlns:a16="http://schemas.microsoft.com/office/drawing/2014/main" id="{FA8D5446-8C25-35DB-2F82-5AA9C2FA8F03}"/>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37</a:t>
            </a:fld>
            <a:endParaRPr lang="en-US"/>
          </a:p>
        </p:txBody>
      </p:sp>
    </p:spTree>
    <p:extLst>
      <p:ext uri="{BB962C8B-B14F-4D97-AF65-F5344CB8AC3E}">
        <p14:creationId xmlns:p14="http://schemas.microsoft.com/office/powerpoint/2010/main" val="1898653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8C193-B946-3BFE-5C29-5818114EA896}"/>
              </a:ext>
            </a:extLst>
          </p:cNvPr>
          <p:cNvSpPr>
            <a:spLocks noGrp="1"/>
          </p:cNvSpPr>
          <p:nvPr>
            <p:ph type="title"/>
          </p:nvPr>
        </p:nvSpPr>
        <p:spPr>
          <a:xfrm>
            <a:off x="914398" y="365125"/>
            <a:ext cx="10439401" cy="1617017"/>
          </a:xfrm>
        </p:spPr>
        <p:txBody>
          <a:bodyPr anchor="ctr">
            <a:normAutofit/>
          </a:bodyPr>
          <a:lstStyle/>
          <a:p>
            <a:r>
              <a:rPr lang="en-001"/>
              <a:t>Google Workspace</a:t>
            </a:r>
            <a:endParaRPr lang="en-001" dirty="0"/>
          </a:p>
        </p:txBody>
      </p:sp>
      <p:pic>
        <p:nvPicPr>
          <p:cNvPr id="6" name="Content Placeholder 5" descr="Notebook with wrench. Similar photographs from my portfolio:">
            <a:extLst>
              <a:ext uri="{FF2B5EF4-FFF2-40B4-BE49-F238E27FC236}">
                <a16:creationId xmlns:a16="http://schemas.microsoft.com/office/drawing/2014/main" id="{8B748314-9F18-4D66-BAAF-DC2F60F827FC}"/>
              </a:ext>
            </a:extLst>
          </p:cNvPr>
          <p:cNvPicPr>
            <a:picLocks noGrp="1" noChangeAspect="1"/>
          </p:cNvPicPr>
          <p:nvPr>
            <p:ph sz="quarter" idx="10"/>
          </p:nvPr>
        </p:nvPicPr>
        <p:blipFill>
          <a:blip r:embed="rId3"/>
          <a:srcRect t="8447" r="-2" b="4668"/>
          <a:stretch>
            <a:fillRect/>
          </a:stretch>
        </p:blipFill>
        <p:spPr>
          <a:xfrm>
            <a:off x="914399" y="2022250"/>
            <a:ext cx="3310129" cy="3747180"/>
          </a:xfrm>
          <a:noFill/>
        </p:spPr>
      </p:pic>
      <p:sp>
        <p:nvSpPr>
          <p:cNvPr id="4" name="Content Placeholder 3">
            <a:extLst>
              <a:ext uri="{FF2B5EF4-FFF2-40B4-BE49-F238E27FC236}">
                <a16:creationId xmlns:a16="http://schemas.microsoft.com/office/drawing/2014/main" id="{61EC401A-4C02-5EF9-6C97-AF9398C81D94}"/>
              </a:ext>
            </a:extLst>
          </p:cNvPr>
          <p:cNvSpPr>
            <a:spLocks noGrp="1"/>
          </p:cNvSpPr>
          <p:nvPr>
            <p:ph sz="quarter" idx="1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02310" y="2018120"/>
            <a:ext cx="6751489" cy="3747180"/>
          </a:xfrm>
        </p:spPr>
        <p:txBody>
          <a:bodyPr>
            <a:normAutofit/>
          </a:bodyPr>
          <a:lstStyle/>
          <a:p>
            <a:pPr marL="0" indent="0">
              <a:spcBef>
                <a:spcPts val="2500"/>
              </a:spcBef>
              <a:buNone/>
            </a:pPr>
            <a:r>
              <a:rPr lang="en-US" sz="1200" b="1"/>
              <a:t>AI Assistance in Gmail</a:t>
            </a:r>
          </a:p>
          <a:p>
            <a:pPr marL="0" lvl="1" indent="0">
              <a:buNone/>
            </a:pPr>
            <a:r>
              <a:rPr lang="en-US" sz="1200"/>
              <a:t>Duet AI helps draft emails and summarize long email threads, enhancing communication efficiency in Gmail.</a:t>
            </a:r>
          </a:p>
          <a:p>
            <a:pPr marL="0" indent="0">
              <a:spcBef>
                <a:spcPts val="2500"/>
              </a:spcBef>
              <a:buNone/>
            </a:pPr>
            <a:r>
              <a:rPr lang="en-US" sz="1200" b="1"/>
              <a:t>Document Creation in Google Docs</a:t>
            </a:r>
          </a:p>
          <a:p>
            <a:pPr marL="0" lvl="1" indent="0">
              <a:buNone/>
            </a:pPr>
            <a:r>
              <a:rPr lang="en-US" sz="1200"/>
              <a:t>In Google Docs, Duet AI can create documents from bullet points and assist in drafting proposals.</a:t>
            </a:r>
          </a:p>
          <a:p>
            <a:pPr marL="0" indent="0">
              <a:spcBef>
                <a:spcPts val="2500"/>
              </a:spcBef>
              <a:buNone/>
            </a:pPr>
            <a:r>
              <a:rPr lang="en-US" sz="1200" b="1"/>
              <a:t>Data Analysis in Google Sheets</a:t>
            </a:r>
          </a:p>
          <a:p>
            <a:pPr marL="0" lvl="1" indent="0">
              <a:buNone/>
            </a:pPr>
            <a:r>
              <a:rPr lang="en-US" sz="1200"/>
              <a:t>Duet AI helps analyze data in Sheets by generating insights from specific queries about trends.</a:t>
            </a:r>
          </a:p>
          <a:p>
            <a:pPr marL="0" indent="0">
              <a:spcBef>
                <a:spcPts val="2500"/>
              </a:spcBef>
              <a:buNone/>
            </a:pPr>
            <a:r>
              <a:rPr lang="en-US" sz="1200" b="1"/>
              <a:t>Image Generation for Slides</a:t>
            </a:r>
          </a:p>
          <a:p>
            <a:pPr marL="0" lvl="1" indent="0">
              <a:buNone/>
            </a:pPr>
            <a:r>
              <a:rPr lang="en-US" sz="1200"/>
              <a:t>The AI can generate images for presentations, making slide creation more dynamic and engaging.</a:t>
            </a:r>
          </a:p>
        </p:txBody>
      </p:sp>
      <p:sp>
        <p:nvSpPr>
          <p:cNvPr id="5" name="Slide Number Placeholder 4">
            <a:extLst>
              <a:ext uri="{FF2B5EF4-FFF2-40B4-BE49-F238E27FC236}">
                <a16:creationId xmlns:a16="http://schemas.microsoft.com/office/drawing/2014/main" id="{5F74ED2A-56A1-98C2-5248-735B70AE700C}"/>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38</a:t>
            </a:fld>
            <a:endParaRPr lang="en-US"/>
          </a:p>
        </p:txBody>
      </p:sp>
    </p:spTree>
    <p:extLst>
      <p:ext uri="{BB962C8B-B14F-4D97-AF65-F5344CB8AC3E}">
        <p14:creationId xmlns:p14="http://schemas.microsoft.com/office/powerpoint/2010/main" val="2292232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DBB3-5B90-27C1-8580-B24EAD8C00C7}"/>
              </a:ext>
            </a:extLst>
          </p:cNvPr>
          <p:cNvSpPr>
            <a:spLocks noGrp="1"/>
          </p:cNvSpPr>
          <p:nvPr>
            <p:ph type="title"/>
          </p:nvPr>
        </p:nvSpPr>
        <p:spPr>
          <a:xfrm>
            <a:off x="914399" y="365125"/>
            <a:ext cx="7273637" cy="1646555"/>
          </a:xfrm>
        </p:spPr>
        <p:txBody>
          <a:bodyPr anchor="ctr">
            <a:normAutofit/>
          </a:bodyPr>
          <a:lstStyle/>
          <a:p>
            <a:r>
              <a:rPr lang="en-001"/>
              <a:t>Other Utilities</a:t>
            </a:r>
          </a:p>
        </p:txBody>
      </p:sp>
      <p:sp>
        <p:nvSpPr>
          <p:cNvPr id="3" name="Content Placeholder 2">
            <a:extLst>
              <a:ext uri="{FF2B5EF4-FFF2-40B4-BE49-F238E27FC236}">
                <a16:creationId xmlns:a16="http://schemas.microsoft.com/office/drawing/2014/main" id="{CA91E4B4-CC26-4970-9C42-BF968D1B8E78}"/>
              </a:ext>
            </a:extLst>
          </p:cNvPr>
          <p:cNvSpPr>
            <a:spLocks noGrp="1"/>
          </p:cNvSpPr>
          <p:nvPr>
            <p:ph sz="quarter"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14399" y="2011363"/>
            <a:ext cx="7273638" cy="4155757"/>
          </a:xfrm>
        </p:spPr>
        <p:txBody>
          <a:bodyPr>
            <a:normAutofit/>
          </a:bodyPr>
          <a:lstStyle/>
          <a:p>
            <a:pPr marL="0" indent="0">
              <a:spcBef>
                <a:spcPts val="2500"/>
              </a:spcBef>
              <a:buNone/>
            </a:pPr>
            <a:r>
              <a:rPr lang="en-US" sz="1000" b="1"/>
              <a:t>Notion AI</a:t>
            </a:r>
          </a:p>
          <a:p>
            <a:pPr marL="0" lvl="1" indent="0">
              <a:buNone/>
            </a:pPr>
            <a:r>
              <a:rPr lang="en-US" sz="1000"/>
              <a:t>Notion AI assists users in drafting and organizing content effectively, perfect for notes and knowledge bases.</a:t>
            </a:r>
          </a:p>
          <a:p>
            <a:pPr marL="0" indent="0">
              <a:spcBef>
                <a:spcPts val="2500"/>
              </a:spcBef>
              <a:buNone/>
            </a:pPr>
            <a:r>
              <a:rPr lang="en-US" sz="1000" b="1"/>
              <a:t>GrammarlyGO</a:t>
            </a:r>
          </a:p>
          <a:p>
            <a:pPr marL="0" lvl="1" indent="0">
              <a:buNone/>
            </a:pPr>
            <a:r>
              <a:rPr lang="en-US" sz="1000"/>
              <a:t>GrammarlyGO refines writing and adjusts tone, ensuring professional and clear communications.</a:t>
            </a:r>
          </a:p>
          <a:p>
            <a:pPr marL="0" indent="0">
              <a:spcBef>
                <a:spcPts val="2500"/>
              </a:spcBef>
              <a:buNone/>
            </a:pPr>
            <a:r>
              <a:rPr lang="en-US" sz="1000" b="1"/>
              <a:t>Otter.ai</a:t>
            </a:r>
          </a:p>
          <a:p>
            <a:pPr marL="0" lvl="1" indent="0">
              <a:buNone/>
            </a:pPr>
            <a:r>
              <a:rPr lang="en-US" sz="1000"/>
              <a:t>Otter.ai transcribes meetings and calls in real-time, generating summaries for easy record-keeping.</a:t>
            </a:r>
          </a:p>
          <a:p>
            <a:pPr marL="0" indent="0">
              <a:spcBef>
                <a:spcPts val="2500"/>
              </a:spcBef>
              <a:buNone/>
            </a:pPr>
            <a:r>
              <a:rPr lang="en-US" sz="1000" b="1"/>
              <a:t>Krisp.ai</a:t>
            </a:r>
          </a:p>
          <a:p>
            <a:pPr marL="0" lvl="1" indent="0">
              <a:buNone/>
            </a:pPr>
            <a:r>
              <a:rPr lang="en-US" sz="1000"/>
              <a:t>Krisp.ai removes background noise from calls, enhancing clarity for communication in busy environments.</a:t>
            </a:r>
          </a:p>
          <a:p>
            <a:pPr marL="0" indent="0">
              <a:spcBef>
                <a:spcPts val="2500"/>
              </a:spcBef>
              <a:buNone/>
            </a:pPr>
            <a:r>
              <a:rPr lang="en-US" sz="1000" b="1"/>
              <a:t>VoicePen AI</a:t>
            </a:r>
          </a:p>
          <a:p>
            <a:pPr marL="0" lvl="1" indent="0">
              <a:buNone/>
            </a:pPr>
            <a:r>
              <a:rPr lang="en-US" sz="1000"/>
              <a:t>VoicePen AI converts voice notes to written content, making it easy to dictate notes or reports.</a:t>
            </a:r>
          </a:p>
        </p:txBody>
      </p:sp>
      <p:sp>
        <p:nvSpPr>
          <p:cNvPr id="4" name="Slide Number Placeholder 3">
            <a:extLst>
              <a:ext uri="{FF2B5EF4-FFF2-40B4-BE49-F238E27FC236}">
                <a16:creationId xmlns:a16="http://schemas.microsoft.com/office/drawing/2014/main" id="{8009AC43-5D45-1DEE-91FF-CF4652A4A51A}"/>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39</a:t>
            </a:fld>
            <a:endParaRPr lang="en-US"/>
          </a:p>
        </p:txBody>
      </p:sp>
    </p:spTree>
    <p:extLst>
      <p:ext uri="{BB962C8B-B14F-4D97-AF65-F5344CB8AC3E}">
        <p14:creationId xmlns:p14="http://schemas.microsoft.com/office/powerpoint/2010/main" val="4024951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0579-4C99-FF5C-2AF4-2BBF01B0EEAC}"/>
              </a:ext>
            </a:extLst>
          </p:cNvPr>
          <p:cNvSpPr>
            <a:spLocks noGrp="1"/>
          </p:cNvSpPr>
          <p:nvPr>
            <p:ph type="title"/>
          </p:nvPr>
        </p:nvSpPr>
        <p:spPr>
          <a:xfrm>
            <a:off x="916385" y="446313"/>
            <a:ext cx="5179615" cy="1448747"/>
          </a:xfrm>
        </p:spPr>
        <p:txBody>
          <a:bodyPr anchor="ctr">
            <a:normAutofit/>
          </a:bodyPr>
          <a:lstStyle/>
          <a:p>
            <a:r>
              <a:rPr lang="en-001"/>
              <a:t>Artificial Intelligence (AI)</a:t>
            </a:r>
          </a:p>
        </p:txBody>
      </p:sp>
      <p:sp>
        <p:nvSpPr>
          <p:cNvPr id="4" name="Content Placeholder 3">
            <a:extLst>
              <a:ext uri="{FF2B5EF4-FFF2-40B4-BE49-F238E27FC236}">
                <a16:creationId xmlns:a16="http://schemas.microsoft.com/office/drawing/2014/main" id="{7BBDA9D0-AC2A-59B2-106E-F043ECD74110}"/>
              </a:ext>
            </a:extLst>
          </p:cNvPr>
          <p:cNvSpPr>
            <a:spLocks noGrp="1"/>
          </p:cNvSpPr>
          <p:nvPr>
            <p:ph sz="quarter"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14399" y="2022250"/>
            <a:ext cx="5181600" cy="3747180"/>
          </a:xfrm>
        </p:spPr>
        <p:txBody>
          <a:bodyPr>
            <a:normAutofit/>
          </a:bodyPr>
          <a:lstStyle/>
          <a:p>
            <a:pPr marL="0" indent="0">
              <a:spcBef>
                <a:spcPts val="2500"/>
              </a:spcBef>
              <a:buNone/>
            </a:pPr>
            <a:r>
              <a:rPr lang="en-US" sz="1400" b="1"/>
              <a:t>Definition of AI</a:t>
            </a:r>
          </a:p>
          <a:p>
            <a:pPr marL="0" lvl="1" indent="0">
              <a:buNone/>
            </a:pPr>
            <a:r>
              <a:rPr lang="en-US" sz="1400"/>
              <a:t>Artificial Intelligence encompasses a wide range of technologies that enable machines to perform tasks requiring human-like intelligence.</a:t>
            </a:r>
          </a:p>
          <a:p>
            <a:pPr marL="0" indent="0">
              <a:spcBef>
                <a:spcPts val="2500"/>
              </a:spcBef>
              <a:buNone/>
            </a:pPr>
            <a:r>
              <a:rPr lang="en-US" sz="1400" b="1"/>
              <a:t>Data Processing</a:t>
            </a:r>
          </a:p>
          <a:p>
            <a:pPr marL="0" lvl="1" indent="0">
              <a:buNone/>
            </a:pPr>
            <a:r>
              <a:rPr lang="en-US" sz="1400"/>
              <a:t>Modern AI systems can analyze vast datasets, identifying patterns and trends to inform decision-making.</a:t>
            </a:r>
          </a:p>
          <a:p>
            <a:pPr marL="0" indent="0">
              <a:spcBef>
                <a:spcPts val="2500"/>
              </a:spcBef>
              <a:buNone/>
            </a:pPr>
            <a:r>
              <a:rPr lang="en-US" sz="1400" b="1"/>
              <a:t>Real-World Applications</a:t>
            </a:r>
          </a:p>
          <a:p>
            <a:pPr marL="0" lvl="1" indent="0">
              <a:buNone/>
            </a:pPr>
            <a:r>
              <a:rPr lang="en-US" sz="1400"/>
              <a:t>AI is utilized in various industries for tasks such as automation, predictive analytics, and content generation.</a:t>
            </a:r>
          </a:p>
        </p:txBody>
      </p:sp>
      <p:sp>
        <p:nvSpPr>
          <p:cNvPr id="5" name="Slide Number Placeholder 4">
            <a:extLst>
              <a:ext uri="{FF2B5EF4-FFF2-40B4-BE49-F238E27FC236}">
                <a16:creationId xmlns:a16="http://schemas.microsoft.com/office/drawing/2014/main" id="{BBA86CE8-38DF-F529-8473-51C851436B7E}"/>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4</a:t>
            </a:fld>
            <a:endParaRPr lang="en-US"/>
          </a:p>
        </p:txBody>
      </p:sp>
      <p:pic>
        <p:nvPicPr>
          <p:cNvPr id="6" name="Content Placeholder 5" descr="AI Artificial intelligence innovation internet computer technology">
            <a:extLst>
              <a:ext uri="{FF2B5EF4-FFF2-40B4-BE49-F238E27FC236}">
                <a16:creationId xmlns:a16="http://schemas.microsoft.com/office/drawing/2014/main" id="{7B38BFC4-79D0-4790-94AA-CD9E692DB71E}"/>
              </a:ext>
            </a:extLst>
          </p:cNvPr>
          <p:cNvPicPr>
            <a:picLocks noGrp="1" noChangeAspect="1"/>
          </p:cNvPicPr>
          <p:nvPr>
            <p:ph type="pic" sz="quarter" idx="11"/>
          </p:nvPr>
        </p:nvPicPr>
        <p:blipFill>
          <a:blip r:embed="rId3"/>
          <a:srcRect l="20788" r="19788"/>
          <a:stretch>
            <a:fillRect/>
          </a:stretch>
        </p:blipFill>
        <p:spPr>
          <a:xfrm>
            <a:off x="6076950" y="10"/>
            <a:ext cx="6115050" cy="6868876"/>
          </a:xfrm>
          <a:noFill/>
        </p:spPr>
      </p:pic>
    </p:spTree>
    <p:extLst>
      <p:ext uri="{BB962C8B-B14F-4D97-AF65-F5344CB8AC3E}">
        <p14:creationId xmlns:p14="http://schemas.microsoft.com/office/powerpoint/2010/main" val="2008212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CA481-DFF3-1DA1-6D52-192581062018}"/>
              </a:ext>
            </a:extLst>
          </p:cNvPr>
          <p:cNvSpPr>
            <a:spLocks noGrp="1"/>
          </p:cNvSpPr>
          <p:nvPr>
            <p:ph type="title"/>
          </p:nvPr>
        </p:nvSpPr>
        <p:spPr>
          <a:xfrm>
            <a:off x="6091515" y="374090"/>
            <a:ext cx="5057104" cy="3624984"/>
          </a:xfrm>
        </p:spPr>
        <p:txBody>
          <a:bodyPr anchor="b">
            <a:normAutofit/>
          </a:bodyPr>
          <a:lstStyle/>
          <a:p>
            <a:r>
              <a:rPr lang="en-US"/>
              <a:t>Thank You</a:t>
            </a:r>
            <a:endParaRPr lang="en-001" dirty="0"/>
          </a:p>
        </p:txBody>
      </p:sp>
      <p:sp>
        <p:nvSpPr>
          <p:cNvPr id="4" name="Slide Number Placeholder 3" hidden="1">
            <a:extLst>
              <a:ext uri="{FF2B5EF4-FFF2-40B4-BE49-F238E27FC236}">
                <a16:creationId xmlns:a16="http://schemas.microsoft.com/office/drawing/2014/main" id="{74CEFC0E-D5C3-4556-8A07-60BDCEA5C8CD}"/>
              </a:ext>
            </a:extLst>
          </p:cNvPr>
          <p:cNvSpPr>
            <a:spLocks noGrp="1"/>
          </p:cNvSpPr>
          <p:nvPr>
            <p:ph type="sldNum" sz="quarter" idx="4294967295"/>
          </p:nvPr>
        </p:nvSpPr>
        <p:spPr>
          <a:xfrm>
            <a:off x="914400" y="6246254"/>
            <a:ext cx="631065" cy="296214"/>
          </a:xfrm>
        </p:spPr>
        <p:txBody>
          <a:bodyPr/>
          <a:lstStyle/>
          <a:p>
            <a:pPr>
              <a:spcAft>
                <a:spcPts val="600"/>
              </a:spcAft>
            </a:pPr>
            <a:fld id="{B5CEABB6-07DC-46E8-9B57-56EC44A396E5}" type="slidenum">
              <a:rPr lang="en-US" smtClean="0"/>
              <a:pPr>
                <a:spcAft>
                  <a:spcPts val="600"/>
                </a:spcAft>
              </a:pPr>
              <a:t>40</a:t>
            </a:fld>
            <a:endParaRPr lang="en-US"/>
          </a:p>
        </p:txBody>
      </p:sp>
    </p:spTree>
    <p:extLst>
      <p:ext uri="{BB962C8B-B14F-4D97-AF65-F5344CB8AC3E}">
        <p14:creationId xmlns:p14="http://schemas.microsoft.com/office/powerpoint/2010/main" val="76982235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0E77-F101-D00E-949F-E4A68C485FED}"/>
              </a:ext>
            </a:extLst>
          </p:cNvPr>
          <p:cNvSpPr>
            <a:spLocks noGrp="1"/>
          </p:cNvSpPr>
          <p:nvPr>
            <p:ph type="title"/>
          </p:nvPr>
        </p:nvSpPr>
        <p:spPr>
          <a:xfrm>
            <a:off x="916385" y="446313"/>
            <a:ext cx="5179615" cy="1448747"/>
          </a:xfrm>
        </p:spPr>
        <p:txBody>
          <a:bodyPr anchor="ctr">
            <a:normAutofit/>
          </a:bodyPr>
          <a:lstStyle/>
          <a:p>
            <a:r>
              <a:rPr lang="en-001"/>
              <a:t>Machine Learning (ML)</a:t>
            </a:r>
          </a:p>
        </p:txBody>
      </p:sp>
      <p:sp>
        <p:nvSpPr>
          <p:cNvPr id="4" name="Content Placeholder 3">
            <a:extLst>
              <a:ext uri="{FF2B5EF4-FFF2-40B4-BE49-F238E27FC236}">
                <a16:creationId xmlns:a16="http://schemas.microsoft.com/office/drawing/2014/main" id="{C3BB3898-057A-2AE9-1980-5F8D8177FFB4}"/>
              </a:ext>
            </a:extLst>
          </p:cNvPr>
          <p:cNvSpPr>
            <a:spLocks noGrp="1"/>
          </p:cNvSpPr>
          <p:nvPr>
            <p:ph sz="quarter"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14399" y="2022250"/>
            <a:ext cx="5181600" cy="3747180"/>
          </a:xfrm>
        </p:spPr>
        <p:txBody>
          <a:bodyPr>
            <a:normAutofit/>
          </a:bodyPr>
          <a:lstStyle/>
          <a:p>
            <a:pPr marL="0" indent="0">
              <a:spcBef>
                <a:spcPts val="2500"/>
              </a:spcBef>
              <a:buNone/>
            </a:pPr>
            <a:r>
              <a:rPr lang="en-US" sz="1400" b="1"/>
              <a:t>Definition of Machine Learning</a:t>
            </a:r>
          </a:p>
          <a:p>
            <a:pPr marL="0" lvl="1" indent="0">
              <a:buNone/>
            </a:pPr>
            <a:r>
              <a:rPr lang="en-US" sz="1400"/>
              <a:t>Machine Learning is a subset of Artificial Intelligence that focuses on enabling systems to learn from data without explicit programming.</a:t>
            </a:r>
          </a:p>
          <a:p>
            <a:pPr marL="0" indent="0">
              <a:spcBef>
                <a:spcPts val="2500"/>
              </a:spcBef>
              <a:buNone/>
            </a:pPr>
            <a:r>
              <a:rPr lang="en-US" sz="1400" b="1"/>
              <a:t>Learning from Data</a:t>
            </a:r>
          </a:p>
          <a:p>
            <a:pPr marL="0" lvl="1" indent="0">
              <a:buNone/>
            </a:pPr>
            <a:r>
              <a:rPr lang="en-US" sz="1400"/>
              <a:t>ML algorithms analyze historical data to identify patterns and improve their predictions or classifications over time.</a:t>
            </a:r>
          </a:p>
          <a:p>
            <a:pPr marL="0" indent="0">
              <a:spcBef>
                <a:spcPts val="2500"/>
              </a:spcBef>
              <a:buNone/>
            </a:pPr>
            <a:r>
              <a:rPr lang="en-US" sz="1400" b="1"/>
              <a:t>Applications of ML</a:t>
            </a:r>
          </a:p>
          <a:p>
            <a:pPr marL="0" lvl="1" indent="0">
              <a:buNone/>
            </a:pPr>
            <a:r>
              <a:rPr lang="en-US" sz="1400"/>
              <a:t>Machine Learning is used in various applications, such as predicting financial risks and classifying transactions.</a:t>
            </a:r>
          </a:p>
        </p:txBody>
      </p:sp>
      <p:sp>
        <p:nvSpPr>
          <p:cNvPr id="5" name="Slide Number Placeholder 4">
            <a:extLst>
              <a:ext uri="{FF2B5EF4-FFF2-40B4-BE49-F238E27FC236}">
                <a16:creationId xmlns:a16="http://schemas.microsoft.com/office/drawing/2014/main" id="{8C50148F-DF03-9D9D-54AD-9444EFAC54D4}"/>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5</a:t>
            </a:fld>
            <a:endParaRPr lang="en-US"/>
          </a:p>
        </p:txBody>
      </p:sp>
      <p:pic>
        <p:nvPicPr>
          <p:cNvPr id="6" name="Content Placeholder 5" descr="3d illustration">
            <a:extLst>
              <a:ext uri="{FF2B5EF4-FFF2-40B4-BE49-F238E27FC236}">
                <a16:creationId xmlns:a16="http://schemas.microsoft.com/office/drawing/2014/main" id="{0981BBBD-0142-469F-942E-44FB9D689EA2}"/>
              </a:ext>
            </a:extLst>
          </p:cNvPr>
          <p:cNvPicPr>
            <a:picLocks noGrp="1" noChangeAspect="1"/>
          </p:cNvPicPr>
          <p:nvPr>
            <p:ph type="pic" sz="quarter" idx="11"/>
          </p:nvPr>
        </p:nvPicPr>
        <p:blipFill>
          <a:blip r:embed="rId3"/>
          <a:srcRect r="10974" b="-1"/>
          <a:stretch>
            <a:fillRect/>
          </a:stretch>
        </p:blipFill>
        <p:spPr>
          <a:xfrm>
            <a:off x="6076950" y="10"/>
            <a:ext cx="6115050" cy="6868876"/>
          </a:xfrm>
          <a:noFill/>
        </p:spPr>
      </p:pic>
    </p:spTree>
    <p:extLst>
      <p:ext uri="{BB962C8B-B14F-4D97-AF65-F5344CB8AC3E}">
        <p14:creationId xmlns:p14="http://schemas.microsoft.com/office/powerpoint/2010/main" val="1811227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2961-5007-CB3B-77DC-1E826440F4AE}"/>
              </a:ext>
            </a:extLst>
          </p:cNvPr>
          <p:cNvSpPr>
            <a:spLocks noGrp="1"/>
          </p:cNvSpPr>
          <p:nvPr>
            <p:ph type="title"/>
          </p:nvPr>
        </p:nvSpPr>
        <p:spPr>
          <a:xfrm>
            <a:off x="916385" y="446313"/>
            <a:ext cx="5179615" cy="1448747"/>
          </a:xfrm>
        </p:spPr>
        <p:txBody>
          <a:bodyPr anchor="ctr">
            <a:normAutofit/>
          </a:bodyPr>
          <a:lstStyle/>
          <a:p>
            <a:r>
              <a:rPr lang="en-001"/>
              <a:t>Deep Learning (DL)</a:t>
            </a:r>
          </a:p>
        </p:txBody>
      </p:sp>
      <p:sp>
        <p:nvSpPr>
          <p:cNvPr id="4" name="Content Placeholder 3">
            <a:extLst>
              <a:ext uri="{FF2B5EF4-FFF2-40B4-BE49-F238E27FC236}">
                <a16:creationId xmlns:a16="http://schemas.microsoft.com/office/drawing/2014/main" id="{CEE55DF3-CEE2-3DC7-C57D-78402E01DFBF}"/>
              </a:ext>
            </a:extLst>
          </p:cNvPr>
          <p:cNvSpPr>
            <a:spLocks noGrp="1"/>
          </p:cNvSpPr>
          <p:nvPr>
            <p:ph sz="quarter"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14399" y="2022250"/>
            <a:ext cx="5181600" cy="3747180"/>
          </a:xfrm>
        </p:spPr>
        <p:txBody>
          <a:bodyPr>
            <a:normAutofit/>
          </a:bodyPr>
          <a:lstStyle/>
          <a:p>
            <a:pPr marL="0" indent="0">
              <a:spcBef>
                <a:spcPts val="2500"/>
              </a:spcBef>
              <a:buNone/>
            </a:pPr>
            <a:r>
              <a:rPr lang="en-US" sz="1400" b="1"/>
              <a:t>Neural Networks</a:t>
            </a:r>
          </a:p>
          <a:p>
            <a:pPr marL="0" lvl="1" indent="0">
              <a:buNone/>
            </a:pPr>
            <a:r>
              <a:rPr lang="en-US" sz="1400"/>
              <a:t>Deep learning uses multi-layered neural networks that mimic the brain's neuron structure to learn complex data patterns.</a:t>
            </a:r>
          </a:p>
          <a:p>
            <a:pPr marL="0" indent="0">
              <a:spcBef>
                <a:spcPts val="2500"/>
              </a:spcBef>
              <a:buNone/>
            </a:pPr>
            <a:r>
              <a:rPr lang="en-US" sz="1400" b="1"/>
              <a:t>Handling Unstructured Data</a:t>
            </a:r>
          </a:p>
          <a:p>
            <a:pPr marL="0" lvl="1" indent="0">
              <a:buNone/>
            </a:pPr>
            <a:r>
              <a:rPr lang="en-US" sz="1400"/>
              <a:t>Deep learning excels at processing large volumes of unstructured data, such as images and natural language.</a:t>
            </a:r>
          </a:p>
          <a:p>
            <a:pPr marL="0" indent="0">
              <a:spcBef>
                <a:spcPts val="2500"/>
              </a:spcBef>
              <a:buNone/>
            </a:pPr>
            <a:r>
              <a:rPr lang="en-US" sz="1400" b="1"/>
              <a:t>Applications of Deep Learning</a:t>
            </a:r>
          </a:p>
          <a:p>
            <a:pPr marL="0" lvl="1" indent="0">
              <a:buNone/>
            </a:pPr>
            <a:r>
              <a:rPr lang="en-US" sz="1400"/>
              <a:t>Deep learning has enabled significant advancements in areas like image recognition and speech-to-text technologies.</a:t>
            </a:r>
          </a:p>
        </p:txBody>
      </p:sp>
      <p:sp>
        <p:nvSpPr>
          <p:cNvPr id="5" name="Slide Number Placeholder 4">
            <a:extLst>
              <a:ext uri="{FF2B5EF4-FFF2-40B4-BE49-F238E27FC236}">
                <a16:creationId xmlns:a16="http://schemas.microsoft.com/office/drawing/2014/main" id="{0C5548FB-17C9-0BA7-C37F-4DB2E2598782}"/>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6</a:t>
            </a:fld>
            <a:endParaRPr lang="en-US"/>
          </a:p>
        </p:txBody>
      </p:sp>
      <p:pic>
        <p:nvPicPr>
          <p:cNvPr id="6" name="Content Placeholder 5" descr="Blockchain circular digital elements  - 3d rendered image. Technology, augmented reality (AR), virtual reality (VR) concepts. Abstract backgrounds. Innovation. Cryptocurrency. NFT. Artificial intelligence background.">
            <a:extLst>
              <a:ext uri="{FF2B5EF4-FFF2-40B4-BE49-F238E27FC236}">
                <a16:creationId xmlns:a16="http://schemas.microsoft.com/office/drawing/2014/main" id="{E66562DD-AFF2-4383-85B4-A74C108D677E}"/>
              </a:ext>
            </a:extLst>
          </p:cNvPr>
          <p:cNvPicPr>
            <a:picLocks noGrp="1" noChangeAspect="1"/>
          </p:cNvPicPr>
          <p:nvPr>
            <p:ph type="pic" sz="quarter" idx="11"/>
          </p:nvPr>
        </p:nvPicPr>
        <p:blipFill>
          <a:blip r:embed="rId3"/>
          <a:srcRect l="24797" r="25126" b="-1"/>
          <a:stretch>
            <a:fillRect/>
          </a:stretch>
        </p:blipFill>
        <p:spPr>
          <a:xfrm>
            <a:off x="6076950" y="10"/>
            <a:ext cx="6115050" cy="6868876"/>
          </a:xfrm>
          <a:noFill/>
        </p:spPr>
      </p:pic>
    </p:spTree>
    <p:extLst>
      <p:ext uri="{BB962C8B-B14F-4D97-AF65-F5344CB8AC3E}">
        <p14:creationId xmlns:p14="http://schemas.microsoft.com/office/powerpoint/2010/main" val="2799691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24E13-20DE-5707-C876-43361F4C43F1}"/>
              </a:ext>
            </a:extLst>
          </p:cNvPr>
          <p:cNvSpPr>
            <a:spLocks noGrp="1"/>
          </p:cNvSpPr>
          <p:nvPr>
            <p:ph type="title"/>
          </p:nvPr>
        </p:nvSpPr>
        <p:spPr>
          <a:xfrm>
            <a:off x="916385" y="446313"/>
            <a:ext cx="5179615" cy="1448747"/>
          </a:xfrm>
        </p:spPr>
        <p:txBody>
          <a:bodyPr anchor="ctr">
            <a:normAutofit/>
          </a:bodyPr>
          <a:lstStyle/>
          <a:p>
            <a:r>
              <a:rPr lang="en-001"/>
              <a:t>Large Language Models (LLMs)</a:t>
            </a:r>
          </a:p>
        </p:txBody>
      </p:sp>
      <p:sp>
        <p:nvSpPr>
          <p:cNvPr id="4" name="Content Placeholder 3">
            <a:extLst>
              <a:ext uri="{FF2B5EF4-FFF2-40B4-BE49-F238E27FC236}">
                <a16:creationId xmlns:a16="http://schemas.microsoft.com/office/drawing/2014/main" id="{738B26DB-BB06-E0AD-3790-F3421E5D217E}"/>
              </a:ext>
            </a:extLst>
          </p:cNvPr>
          <p:cNvSpPr>
            <a:spLocks noGrp="1"/>
          </p:cNvSpPr>
          <p:nvPr>
            <p:ph sz="quarter"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14399" y="2022250"/>
            <a:ext cx="5181600" cy="3747180"/>
          </a:xfrm>
        </p:spPr>
        <p:txBody>
          <a:bodyPr>
            <a:normAutofit/>
          </a:bodyPr>
          <a:lstStyle/>
          <a:p>
            <a:pPr marL="0" indent="0">
              <a:spcBef>
                <a:spcPts val="2500"/>
              </a:spcBef>
              <a:buNone/>
            </a:pPr>
            <a:r>
              <a:rPr lang="en-US" sz="1400" b="1"/>
              <a:t>What are LLMs?</a:t>
            </a:r>
          </a:p>
          <a:p>
            <a:pPr marL="0" lvl="1" indent="0">
              <a:buNone/>
            </a:pPr>
            <a:r>
              <a:rPr lang="en-US" sz="1400"/>
              <a:t>Large Language Models (LLMs) are advanced deep learning models specifically designed for processing and generating human-like text.</a:t>
            </a:r>
          </a:p>
          <a:p>
            <a:pPr marL="0" indent="0">
              <a:spcBef>
                <a:spcPts val="2500"/>
              </a:spcBef>
              <a:buNone/>
            </a:pPr>
            <a:r>
              <a:rPr lang="en-US" sz="1400" b="1"/>
              <a:t>Applications of LLMs</a:t>
            </a:r>
          </a:p>
          <a:p>
            <a:pPr marL="0" lvl="1" indent="0">
              <a:buNone/>
            </a:pPr>
            <a:r>
              <a:rPr lang="en-US" sz="1400"/>
              <a:t>LLMs power various applications like ChatGPT and Bard, providing assistance in writing and research tasks.</a:t>
            </a:r>
          </a:p>
          <a:p>
            <a:pPr marL="0" indent="0">
              <a:spcBef>
                <a:spcPts val="2500"/>
              </a:spcBef>
              <a:buNone/>
            </a:pPr>
            <a:r>
              <a:rPr lang="en-US" sz="1400" b="1"/>
              <a:t>Generative AI vs. LLMs</a:t>
            </a:r>
          </a:p>
          <a:p>
            <a:pPr marL="0" lvl="1" indent="0">
              <a:buNone/>
            </a:pPr>
            <a:r>
              <a:rPr lang="en-US" sz="1400"/>
              <a:t>While LLMs are a subset of generative AI focused on text, other generative AI models, like DALL-E, specialize in images.</a:t>
            </a:r>
          </a:p>
        </p:txBody>
      </p:sp>
      <p:sp>
        <p:nvSpPr>
          <p:cNvPr id="5" name="Slide Number Placeholder 4">
            <a:extLst>
              <a:ext uri="{FF2B5EF4-FFF2-40B4-BE49-F238E27FC236}">
                <a16:creationId xmlns:a16="http://schemas.microsoft.com/office/drawing/2014/main" id="{C25D93AD-C1D2-A99D-8061-6BBB8A4BA8D6}"/>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7</a:t>
            </a:fld>
            <a:endParaRPr lang="en-US"/>
          </a:p>
        </p:txBody>
      </p:sp>
      <p:pic>
        <p:nvPicPr>
          <p:cNvPr id="6" name="Content Placeholder 5" descr="Idea light bulb success inspiration crumpled paper">
            <a:extLst>
              <a:ext uri="{FF2B5EF4-FFF2-40B4-BE49-F238E27FC236}">
                <a16:creationId xmlns:a16="http://schemas.microsoft.com/office/drawing/2014/main" id="{A1648C46-9600-438B-A1E5-402AEB57EC5B}"/>
              </a:ext>
            </a:extLst>
          </p:cNvPr>
          <p:cNvPicPr>
            <a:picLocks noGrp="1" noChangeAspect="1"/>
          </p:cNvPicPr>
          <p:nvPr>
            <p:ph type="pic" sz="quarter" idx="11"/>
          </p:nvPr>
        </p:nvPicPr>
        <p:blipFill>
          <a:blip r:embed="rId3"/>
          <a:srcRect l="9618" r="23612" b="-1"/>
          <a:stretch>
            <a:fillRect/>
          </a:stretch>
        </p:blipFill>
        <p:spPr>
          <a:xfrm>
            <a:off x="6076950" y="10"/>
            <a:ext cx="6115050" cy="6868876"/>
          </a:xfrm>
          <a:noFill/>
        </p:spPr>
      </p:pic>
    </p:spTree>
    <p:extLst>
      <p:ext uri="{BB962C8B-B14F-4D97-AF65-F5344CB8AC3E}">
        <p14:creationId xmlns:p14="http://schemas.microsoft.com/office/powerpoint/2010/main" val="1224224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85A90-8C22-0DC7-E2AF-C199C69FA3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BDC554-8506-9495-8AD3-0275075CCC1E}"/>
              </a:ext>
            </a:extLst>
          </p:cNvPr>
          <p:cNvSpPr>
            <a:spLocks noGrp="1"/>
          </p:cNvSpPr>
          <p:nvPr>
            <p:ph type="title"/>
          </p:nvPr>
        </p:nvSpPr>
        <p:spPr>
          <a:xfrm>
            <a:off x="916385" y="446313"/>
            <a:ext cx="5179615" cy="1448747"/>
          </a:xfrm>
        </p:spPr>
        <p:txBody>
          <a:bodyPr anchor="ctr">
            <a:normAutofit/>
          </a:bodyPr>
          <a:lstStyle/>
          <a:p>
            <a:r>
              <a:rPr lang="en-US" dirty="0"/>
              <a:t>Generative AI (GEN AI) </a:t>
            </a:r>
            <a:endParaRPr lang="en-001" dirty="0"/>
          </a:p>
        </p:txBody>
      </p:sp>
      <p:sp>
        <p:nvSpPr>
          <p:cNvPr id="4" name="Content Placeholder 3">
            <a:extLst>
              <a:ext uri="{FF2B5EF4-FFF2-40B4-BE49-F238E27FC236}">
                <a16:creationId xmlns:a16="http://schemas.microsoft.com/office/drawing/2014/main" id="{F0CB2714-3375-10FB-2868-E04E493A828F}"/>
              </a:ext>
            </a:extLst>
          </p:cNvPr>
          <p:cNvSpPr>
            <a:spLocks noGrp="1"/>
          </p:cNvSpPr>
          <p:nvPr>
            <p:ph sz="quarter" idx="10"/>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14399" y="2022250"/>
            <a:ext cx="5181600" cy="3747180"/>
          </a:xfrm>
        </p:spPr>
        <p:txBody>
          <a:bodyPr>
            <a:normAutofit fontScale="92500"/>
          </a:bodyPr>
          <a:lstStyle/>
          <a:p>
            <a:pPr lvl="0">
              <a:defRPr b="1"/>
            </a:pPr>
            <a:r>
              <a:rPr lang="en-001" dirty="0"/>
              <a:t>Definition of Generative AI</a:t>
            </a:r>
          </a:p>
          <a:p>
            <a:pPr lvl="1"/>
            <a:r>
              <a:rPr lang="en-001" dirty="0"/>
              <a:t>Generative AI systems create new content instead of just </a:t>
            </a:r>
            <a:r>
              <a:rPr lang="en-001" dirty="0" err="1"/>
              <a:t>analyzing</a:t>
            </a:r>
            <a:r>
              <a:rPr lang="en-001" dirty="0"/>
              <a:t> existing data, offering innovative solutions in various fields.</a:t>
            </a:r>
          </a:p>
          <a:p>
            <a:pPr lvl="0">
              <a:defRPr b="1"/>
            </a:pPr>
            <a:r>
              <a:rPr lang="en-001" dirty="0"/>
              <a:t>Learning Patterns</a:t>
            </a:r>
          </a:p>
          <a:p>
            <a:pPr lvl="1"/>
            <a:r>
              <a:rPr lang="en-001" dirty="0"/>
              <a:t>These models learn patterns from training data and generate original outputs, enabling tasks like report drafting and graphic design.</a:t>
            </a:r>
          </a:p>
          <a:p>
            <a:pPr lvl="0">
              <a:defRPr b="1"/>
            </a:pPr>
            <a:r>
              <a:rPr lang="en-001" dirty="0"/>
              <a:t>Applications of GenAI</a:t>
            </a:r>
          </a:p>
          <a:p>
            <a:pPr lvl="1"/>
            <a:r>
              <a:rPr lang="en-001" dirty="0"/>
              <a:t>GenAI opens new possibilities, such as generating human-like text responses and automating financial report creation.</a:t>
            </a:r>
          </a:p>
        </p:txBody>
      </p:sp>
      <p:sp>
        <p:nvSpPr>
          <p:cNvPr id="5" name="Slide Number Placeholder 4">
            <a:extLst>
              <a:ext uri="{FF2B5EF4-FFF2-40B4-BE49-F238E27FC236}">
                <a16:creationId xmlns:a16="http://schemas.microsoft.com/office/drawing/2014/main" id="{5841842C-D110-3DB4-3589-D45DA3A2E327}"/>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8</a:t>
            </a:fld>
            <a:endParaRPr lang="en-US"/>
          </a:p>
        </p:txBody>
      </p:sp>
      <p:pic>
        <p:nvPicPr>
          <p:cNvPr id="6" name="Content Placeholder 5" descr="Angle view of circuit shaped like a brain">
            <a:extLst>
              <a:ext uri="{FF2B5EF4-FFF2-40B4-BE49-F238E27FC236}">
                <a16:creationId xmlns:a16="http://schemas.microsoft.com/office/drawing/2014/main" id="{30F3C7D6-A49B-6FEE-E8C3-ED41437E802E}"/>
              </a:ext>
            </a:extLst>
          </p:cNvPr>
          <p:cNvPicPr>
            <a:picLocks noGrp="1" noChangeAspect="1"/>
          </p:cNvPicPr>
          <p:nvPr>
            <p:ph type="pic" sz="quarter" idx="11"/>
          </p:nvPr>
        </p:nvPicPr>
        <p:blipFill>
          <a:blip r:embed="rId3"/>
          <a:srcRect l="18996" r="18996"/>
          <a:stretch/>
        </p:blipFill>
        <p:spPr>
          <a:xfrm>
            <a:off x="6076950" y="10"/>
            <a:ext cx="6115050" cy="6868876"/>
          </a:xfrm>
          <a:noFill/>
        </p:spPr>
      </p:pic>
    </p:spTree>
    <p:extLst>
      <p:ext uri="{BB962C8B-B14F-4D97-AF65-F5344CB8AC3E}">
        <p14:creationId xmlns:p14="http://schemas.microsoft.com/office/powerpoint/2010/main" val="958834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FB3D7-835A-17F4-3CC7-050650D4B6C1}"/>
              </a:ext>
            </a:extLst>
          </p:cNvPr>
          <p:cNvSpPr>
            <a:spLocks noGrp="1"/>
          </p:cNvSpPr>
          <p:nvPr>
            <p:ph type="title"/>
          </p:nvPr>
        </p:nvSpPr>
        <p:spPr>
          <a:xfrm>
            <a:off x="914400" y="2580640"/>
            <a:ext cx="5181600" cy="3368819"/>
          </a:xfrm>
        </p:spPr>
        <p:txBody>
          <a:bodyPr anchor="b">
            <a:normAutofit/>
          </a:bodyPr>
          <a:lstStyle/>
          <a:p>
            <a:r>
              <a:rPr lang="en-001"/>
              <a:t>Why Embrace AI in Accounting and GCCs?</a:t>
            </a:r>
          </a:p>
        </p:txBody>
      </p:sp>
      <p:pic>
        <p:nvPicPr>
          <p:cNvPr id="4" name="Picture 3" descr="Stock numbers on a digital display">
            <a:extLst>
              <a:ext uri="{FF2B5EF4-FFF2-40B4-BE49-F238E27FC236}">
                <a16:creationId xmlns:a16="http://schemas.microsoft.com/office/drawing/2014/main" id="{DE69209A-907E-BAA0-97EE-9E939CBBAE28}"/>
              </a:ext>
            </a:extLst>
          </p:cNvPr>
          <p:cNvPicPr>
            <a:picLocks noChangeAspect="1"/>
          </p:cNvPicPr>
          <p:nvPr/>
        </p:nvPicPr>
        <p:blipFill>
          <a:blip r:embed="rId3"/>
          <a:srcRect l="35445" r="12681"/>
          <a:stretch>
            <a:fillRect/>
          </a:stretch>
        </p:blipFill>
        <p:spPr>
          <a:xfrm>
            <a:off x="6085840" y="-10159"/>
            <a:ext cx="6116320" cy="6868160"/>
          </a:xfrm>
          <a:custGeom>
            <a:avLst/>
            <a:gdLst>
              <a:gd name="connsiteX0" fmla="*/ 0 w 6116320"/>
              <a:gd name="connsiteY0" fmla="*/ 0 h 6880225"/>
              <a:gd name="connsiteX1" fmla="*/ 6116320 w 6116320"/>
              <a:gd name="connsiteY1" fmla="*/ 0 h 6880225"/>
              <a:gd name="connsiteX2" fmla="*/ 6116320 w 6116320"/>
              <a:gd name="connsiteY2" fmla="*/ 6880225 h 6880225"/>
              <a:gd name="connsiteX3" fmla="*/ 0 w 6116320"/>
              <a:gd name="connsiteY3" fmla="*/ 6880225 h 6880225"/>
              <a:gd name="connsiteX4" fmla="*/ 0 w 6116320"/>
              <a:gd name="connsiteY4" fmla="*/ 0 h 6880225"/>
              <a:gd name="connsiteX0" fmla="*/ 0 w 6116320"/>
              <a:gd name="connsiteY0" fmla="*/ 0 h 6880225"/>
              <a:gd name="connsiteX1" fmla="*/ 6116320 w 6116320"/>
              <a:gd name="connsiteY1" fmla="*/ 0 h 6880225"/>
              <a:gd name="connsiteX2" fmla="*/ 6116320 w 6116320"/>
              <a:gd name="connsiteY2" fmla="*/ 6880225 h 6880225"/>
              <a:gd name="connsiteX3" fmla="*/ 2052320 w 6116320"/>
              <a:gd name="connsiteY3" fmla="*/ 6880225 h 6880225"/>
              <a:gd name="connsiteX4" fmla="*/ 0 w 6116320"/>
              <a:gd name="connsiteY4" fmla="*/ 0 h 6880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320" h="6880225">
                <a:moveTo>
                  <a:pt x="0" y="0"/>
                </a:moveTo>
                <a:lnTo>
                  <a:pt x="6116320" y="0"/>
                </a:lnTo>
                <a:lnTo>
                  <a:pt x="6116320" y="6880225"/>
                </a:lnTo>
                <a:lnTo>
                  <a:pt x="2052320" y="6880225"/>
                </a:lnTo>
                <a:lnTo>
                  <a:pt x="0" y="0"/>
                </a:lnTo>
                <a:close/>
              </a:path>
            </a:pathLst>
          </a:custGeom>
          <a:noFill/>
        </p:spPr>
      </p:pic>
    </p:spTree>
    <p:extLst>
      <p:ext uri="{BB962C8B-B14F-4D97-AF65-F5344CB8AC3E}">
        <p14:creationId xmlns:p14="http://schemas.microsoft.com/office/powerpoint/2010/main" val="1474380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ustom">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22318419_win32_SL_V9" id="{8502042B-488E-4F33-AD20-77B40A1BC1AA}" vid="{A90C26AF-23CA-48C5-BFF9-84DC7B1C91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B7B39BD0-040C-43BE-B0E4-512B09E8003F}">
  <ds:schemaRefs>
    <ds:schemaRef ds:uri="http://schemas.microsoft.com/sharepoint/v3/contenttype/forms"/>
  </ds:schemaRefs>
</ds:datastoreItem>
</file>

<file path=customXml/itemProps2.xml><?xml version="1.0" encoding="utf-8"?>
<ds:datastoreItem xmlns:ds="http://schemas.openxmlformats.org/officeDocument/2006/customXml" ds:itemID="{622457D9-12AC-4794-A05E-F1B90FCD8D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045227-5724-4DBF-9712-031B1BFB2C3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{FD4D7EF9-43FE-4387-94AA-9967D067F4BA}TF44172dc5-d19e-4d2a-aaf3-e2c69a283fd81f4275d0_win32-950e754c5494</Template>
  <TotalTime>37</TotalTime>
  <Words>6751</Words>
  <Application>Microsoft Office PowerPoint</Application>
  <PresentationFormat>Widescreen</PresentationFormat>
  <Paragraphs>362</Paragraphs>
  <Slides>40</Slides>
  <Notes>39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Tenorite</vt:lpstr>
      <vt:lpstr>Custom</vt:lpstr>
      <vt:lpstr>AI Tools for Chartered Accountants &amp; Beyond</vt:lpstr>
      <vt:lpstr>Agenda for Today's Session</vt:lpstr>
      <vt:lpstr>Introduction to AI: Key Concepts for CAs</vt:lpstr>
      <vt:lpstr>Artificial Intelligence (AI)</vt:lpstr>
      <vt:lpstr>Machine Learning (ML)</vt:lpstr>
      <vt:lpstr>Deep Learning (DL)</vt:lpstr>
      <vt:lpstr>Large Language Models (LLMs)</vt:lpstr>
      <vt:lpstr>Generative AI (GEN AI) </vt:lpstr>
      <vt:lpstr>Why Embrace AI in Accounting and GCCs?</vt:lpstr>
      <vt:lpstr>AI in GCC</vt:lpstr>
      <vt:lpstr>AI Assistants and LLMs:  New Age “Team Members”</vt:lpstr>
      <vt:lpstr>ChatGPT</vt:lpstr>
      <vt:lpstr>Gemini</vt:lpstr>
      <vt:lpstr>CoPILOT</vt:lpstr>
      <vt:lpstr>Domain-Specific LLMs</vt:lpstr>
      <vt:lpstr>Automating Bookkeeping &amp; Data Entry</vt:lpstr>
      <vt:lpstr>Vic.ai</vt:lpstr>
      <vt:lpstr>Botkeeper</vt:lpstr>
      <vt:lpstr>Suvit (India)</vt:lpstr>
      <vt:lpstr>Other Examples</vt:lpstr>
      <vt:lpstr>AI in Auditing and Compliance</vt:lpstr>
      <vt:lpstr>AI Audit Assistants (Assure AI)</vt:lpstr>
      <vt:lpstr>Anomaly Detection &amp; Data Analytics (MindBridge, Xbert)</vt:lpstr>
      <vt:lpstr>Document Review AI</vt:lpstr>
      <vt:lpstr>Compliance Monitoring (Blue dot)</vt:lpstr>
      <vt:lpstr>AI for Tax Compliance and Planning</vt:lpstr>
      <vt:lpstr>AI Tax Research Assistants (Blue J, TaxGPT)</vt:lpstr>
      <vt:lpstr>Compliance Automation (GST, Income Tax)</vt:lpstr>
      <vt:lpstr>Predictive Tax Planning</vt:lpstr>
      <vt:lpstr>Global Tax Compliance &amp; Research Hubs</vt:lpstr>
      <vt:lpstr>AI for Financial Analysis and Forecasting</vt:lpstr>
      <vt:lpstr>Intelligent Analytics (ChatGPT Advanced Analysis)</vt:lpstr>
      <vt:lpstr>Forecasting &amp; Advisory (Docyt, Truewind)</vt:lpstr>
      <vt:lpstr>Portfolio and Investment Analysis</vt:lpstr>
      <vt:lpstr>Strategic Business Insights</vt:lpstr>
      <vt:lpstr>AI-Powered Productivity Tools (Copilots in Office)</vt:lpstr>
      <vt:lpstr>Microsoft 365 Copilot</vt:lpstr>
      <vt:lpstr>Google Workspace</vt:lpstr>
      <vt:lpstr>Other Utilities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Ankit Chugh</dc:creator>
  <cp:lastModifiedBy>Ankit Chugh</cp:lastModifiedBy>
  <cp:revision>2</cp:revision>
  <dcterms:created xsi:type="dcterms:W3CDTF">2025-06-26T08:24:51Z</dcterms:created>
  <dcterms:modified xsi:type="dcterms:W3CDTF">2025-06-26T09:02:04Z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